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66" r:id="rId3"/>
    <p:sldId id="271" r:id="rId4"/>
    <p:sldId id="272" r:id="rId5"/>
    <p:sldId id="273" r:id="rId6"/>
    <p:sldId id="267" r:id="rId7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528" y="56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Petr Očko</a:t>
            </a:r>
          </a:p>
          <a:p>
            <a:r>
              <a:rPr lang="cs-CZ" sz="900" dirty="0">
                <a:solidFill>
                  <a:schemeClr val="bg1"/>
                </a:solidFill>
              </a:rPr>
              <a:t>náměstek ministra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Televizní vysílání po dokončení přechodu na DVB-T2</a:t>
            </a:r>
            <a:br>
              <a:rPr lang="cs-CZ" sz="900" dirty="0">
                <a:solidFill>
                  <a:schemeClr val="bg1"/>
                </a:solidFill>
              </a:rPr>
            </a:br>
            <a:endParaRPr lang="cs-C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.ctu.cz/dtv/pokryt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Televizní vysílání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 dokončení přechodu na DVB-T2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BFEF182-D4DE-47D1-BED9-5FC8047BDB75}"/>
              </a:ext>
            </a:extLst>
          </p:cNvPr>
          <p:cNvSpPr txBox="1">
            <a:spLocks/>
          </p:cNvSpPr>
          <p:nvPr/>
        </p:nvSpPr>
        <p:spPr>
          <a:xfrm>
            <a:off x="363538" y="2571750"/>
            <a:ext cx="5584978" cy="1890788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Ing. Petr Očko, Ph.D.</a:t>
            </a:r>
            <a:endParaRPr lang="en-US" sz="2000" dirty="0"/>
          </a:p>
          <a:p>
            <a:r>
              <a:rPr lang="cs-CZ" sz="1600" dirty="0"/>
              <a:t>náměstek ministra pro řízení sekce digitalizace a inovací</a:t>
            </a:r>
          </a:p>
          <a:p>
            <a:r>
              <a:rPr lang="cs-CZ" sz="1600" dirty="0"/>
              <a:t>Ministerstvo průmyslu a obchodu</a:t>
            </a:r>
          </a:p>
          <a:p>
            <a:r>
              <a:rPr lang="cs-CZ" sz="1600" dirty="0"/>
              <a:t>Praha, 22. září 2021, konference </a:t>
            </a:r>
            <a:r>
              <a:rPr lang="cs-CZ" sz="1600" dirty="0" err="1"/>
              <a:t>Digimedia</a:t>
            </a:r>
            <a:r>
              <a:rPr lang="cs-CZ" sz="1600" dirty="0"/>
              <a:t> 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1107996"/>
          </a:xfrm>
        </p:spPr>
        <p:txBody>
          <a:bodyPr/>
          <a:lstStyle/>
          <a:p>
            <a:r>
              <a:rPr lang="cs-CZ" dirty="0"/>
              <a:t>Dokončení procesu přechodu na standard DVB-T2 v roce 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Závěrečná zpráva projednána vládou 19. 4. 2021</a:t>
            </a:r>
          </a:p>
          <a:p>
            <a:pPr lvl="1"/>
            <a:r>
              <a:rPr lang="cs-CZ" dirty="0"/>
              <a:t>Proces přechodu proběhl úspěšně</a:t>
            </a:r>
          </a:p>
          <a:p>
            <a:pPr lvl="1"/>
            <a:r>
              <a:rPr lang="cs-CZ" dirty="0"/>
              <a:t>Tři sítě (21, 22, 23) pokrývají 99,9 % obyvatel a čtvrtá síť (24) pokrývá 97,6 % obyvatel, viz. </a:t>
            </a:r>
            <a:r>
              <a:rPr lang="cs-CZ" dirty="0">
                <a:hlinkClick r:id="rId2"/>
              </a:rPr>
              <a:t>https://digi.ctu.cz/dtv/pokryti/</a:t>
            </a:r>
            <a:endParaRPr lang="cs-CZ" dirty="0"/>
          </a:p>
          <a:p>
            <a:pPr lvl="1"/>
            <a:endParaRPr lang="cs-CZ" dirty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70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CFB58C6-6B0B-4C73-A4FA-F4DA6F371F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908010"/>
            <a:ext cx="8418512" cy="34384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500" dirty="0"/>
              <a:t>podíl z celkového počtu osob v dané skupině			</a:t>
            </a:r>
          </a:p>
          <a:p>
            <a:r>
              <a:rPr lang="cs-CZ" sz="1500" dirty="0"/>
              <a:t>Zdroj: ČSÚ, Šetření o využívání ICT v domácnostech a mezi jednotlivci</a:t>
            </a:r>
          </a:p>
          <a:p>
            <a:r>
              <a:rPr lang="cs-CZ" sz="1500" dirty="0"/>
              <a:t>Informační společnost v číslech - 2021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84791"/>
            <a:ext cx="8418512" cy="492443"/>
          </a:xfrm>
        </p:spPr>
        <p:txBody>
          <a:bodyPr/>
          <a:lstStyle/>
          <a:p>
            <a:r>
              <a:rPr lang="cs-CZ" sz="3200" dirty="0"/>
              <a:t>Osoby v Česku sledující videa na internetu; 2020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8467927-ADBD-4D51-A645-E312CF347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88032"/>
              </p:ext>
            </p:extLst>
          </p:nvPr>
        </p:nvGraphicFramePr>
        <p:xfrm>
          <a:off x="448882" y="927513"/>
          <a:ext cx="3911264" cy="235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71640" imgH="1667055" progId="Excel.Sheet.12">
                  <p:embed/>
                </p:oleObj>
              </mc:Choice>
              <mc:Fallback>
                <p:oleObj name="Worksheet" r:id="rId2" imgW="2771640" imgH="16670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882" y="927513"/>
                        <a:ext cx="3911264" cy="235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5D810E7C-2B27-4703-88E2-F129041B1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0411"/>
              </p:ext>
            </p:extLst>
          </p:nvPr>
        </p:nvGraphicFramePr>
        <p:xfrm>
          <a:off x="4869199" y="877234"/>
          <a:ext cx="3911264" cy="236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71640" imgH="1676400" progId="Excel.Sheet.12">
                  <p:embed/>
                </p:oleObj>
              </mc:Choice>
              <mc:Fallback>
                <p:oleObj name="Worksheet" r:id="rId4" imgW="2771640" imgH="167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9199" y="877234"/>
                        <a:ext cx="3911264" cy="236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92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00126"/>
            <a:ext cx="8558212" cy="861774"/>
          </a:xfrm>
        </p:spPr>
        <p:txBody>
          <a:bodyPr/>
          <a:lstStyle/>
          <a:p>
            <a:r>
              <a:rPr lang="cs-CZ" sz="2800" dirty="0"/>
              <a:t>Trend: roste sledovanost videí na nelineárních platformách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E76BD9-0117-4B35-8E82-5A18745A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5" y="977900"/>
            <a:ext cx="1464775" cy="31822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F5E7B6E-4F43-4DA7-BD7F-5B286EC5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87" y="3427662"/>
            <a:ext cx="3619013" cy="5827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2A59FF6-3140-48DD-85E3-2C8D556E2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9" y="1025429"/>
            <a:ext cx="3300411" cy="1691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626606D-A02A-4A4E-9362-FEF454C26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050" y="1304985"/>
            <a:ext cx="5829300" cy="8217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0E057F-7323-4515-899B-B0AD984D5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525" y="2230158"/>
            <a:ext cx="3720175" cy="964128"/>
          </a:xfrm>
          <a:prstGeom prst="rect">
            <a:avLst/>
          </a:prstGeom>
        </p:spPr>
      </p:pic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1715837"/>
            <a:ext cx="8418512" cy="3153171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200" dirty="0"/>
              <a:t>Zdroj: ČT - zpráva o měření veřejné hodnoty vysílání v r. 2020/ATO – </a:t>
            </a:r>
            <a:r>
              <a:rPr lang="cs-CZ" sz="1200" dirty="0" err="1"/>
              <a:t>Nielsen</a:t>
            </a:r>
            <a:r>
              <a:rPr lang="cs-CZ" sz="1200" dirty="0"/>
              <a:t> </a:t>
            </a:r>
            <a:r>
              <a:rPr lang="cs-CZ" sz="1200" dirty="0" err="1"/>
              <a:t>Admosphere</a:t>
            </a:r>
            <a:endParaRPr lang="cs-CZ" sz="1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468C54D-FB5D-4CE1-AC60-4A0E55AEF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8350" y="2445222"/>
            <a:ext cx="1336938" cy="2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415569"/>
            <a:ext cx="8558212" cy="430887"/>
          </a:xfrm>
        </p:spPr>
        <p:txBody>
          <a:bodyPr/>
          <a:lstStyle/>
          <a:p>
            <a:r>
              <a:rPr lang="cs-CZ" sz="2800" dirty="0"/>
              <a:t>Konvergence lineárních a nelineárních platforem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94" y="753854"/>
            <a:ext cx="8418512" cy="3153171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nastupující 5G sítě</a:t>
            </a:r>
          </a:p>
          <a:p>
            <a:pPr lvl="1"/>
            <a:r>
              <a:rPr lang="cs-CZ" dirty="0"/>
              <a:t>5G aliance v ČR</a:t>
            </a:r>
          </a:p>
          <a:p>
            <a:pPr lvl="1"/>
            <a:r>
              <a:rPr lang="cs-CZ" dirty="0"/>
              <a:t>testy 5G pro vysílání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DCC719-D293-4CF9-B1B9-5E8F0818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52" y="953130"/>
            <a:ext cx="2641602" cy="2446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F88153-E957-4EDA-BEBE-4AC61B8EF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3" y="1043973"/>
            <a:ext cx="2724150" cy="2264314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2BC05FE9-9F7B-45AF-8FA0-D6640DA4F9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89" y="2571750"/>
            <a:ext cx="2083968" cy="1079216"/>
            <a:chOff x="2671" y="121"/>
            <a:chExt cx="1931" cy="1000"/>
          </a:xfrm>
          <a:solidFill>
            <a:srgbClr val="FFFFFF"/>
          </a:solidFill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3F60FEA4-0738-4097-B181-9A49580556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1" y="121"/>
              <a:ext cx="1931" cy="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rgbClr val="004B8D"/>
                </a:solidFill>
              </a:endParaRPr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E6091B70-04B4-4F20-A632-84AB362E9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121"/>
              <a:ext cx="1936" cy="100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8" descr="Výsledek obrázku pro 5g x-cast">
            <a:extLst>
              <a:ext uri="{FF2B5EF4-FFF2-40B4-BE49-F238E27FC236}">
                <a16:creationId xmlns:a16="http://schemas.microsoft.com/office/drawing/2014/main" id="{97C24E3D-51DE-4A1E-BC4C-02129142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18052"/>
            <a:ext cx="939803" cy="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4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</Template>
  <TotalTime>178</TotalTime>
  <Words>183</Words>
  <Application>Microsoft Office PowerPoint</Application>
  <PresentationFormat>Předvádění na obrazovce (16:9)</PresentationFormat>
  <Paragraphs>37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Předloha V1</vt:lpstr>
      <vt:lpstr>Worksheet</vt:lpstr>
      <vt:lpstr>Televizní vysílání</vt:lpstr>
      <vt:lpstr>Dokončení procesu přechodu na standard DVB-T2 v roce 2020</vt:lpstr>
      <vt:lpstr>Osoby v Česku sledující videa na internetu; 2020</vt:lpstr>
      <vt:lpstr>Trend: roste sledovanost videí na nelineárních platformách</vt:lpstr>
      <vt:lpstr>Konvergence lineárních a nelineárních platforem</vt:lpstr>
      <vt:lpstr>Děkuji za pozornost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Televizní vysílání</dc:title>
  <dc:creator>Schneider Luděk</dc:creator>
  <cp:lastModifiedBy>Jan Potůček</cp:lastModifiedBy>
  <cp:revision>18</cp:revision>
  <dcterms:created xsi:type="dcterms:W3CDTF">2021-09-18T12:19:19Z</dcterms:created>
  <dcterms:modified xsi:type="dcterms:W3CDTF">2021-09-21T17:56:34Z</dcterms:modified>
</cp:coreProperties>
</file>