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3" r:id="rId2"/>
    <p:sldId id="277" r:id="rId3"/>
    <p:sldId id="283" r:id="rId4"/>
    <p:sldId id="284" r:id="rId5"/>
    <p:sldId id="278" r:id="rId6"/>
    <p:sldId id="285" r:id="rId7"/>
    <p:sldId id="279" r:id="rId8"/>
    <p:sldId id="294" r:id="rId9"/>
    <p:sldId id="280" r:id="rId10"/>
    <p:sldId id="281" r:id="rId11"/>
    <p:sldId id="286" r:id="rId12"/>
    <p:sldId id="302" r:id="rId13"/>
    <p:sldId id="301" r:id="rId14"/>
    <p:sldId id="300" r:id="rId15"/>
    <p:sldId id="303" r:id="rId16"/>
    <p:sldId id="297" r:id="rId17"/>
    <p:sldId id="282" r:id="rId18"/>
    <p:sldId id="295" r:id="rId19"/>
    <p:sldId id="291" r:id="rId20"/>
    <p:sldId id="296" r:id="rId21"/>
    <p:sldId id="267" r:id="rId22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533" autoAdjust="0"/>
  </p:normalViewPr>
  <p:slideViewPr>
    <p:cSldViewPr>
      <p:cViewPr varScale="1">
        <p:scale>
          <a:sx n="81" d="100"/>
          <a:sy n="81" d="100"/>
        </p:scale>
        <p:origin x="156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7A812-495F-4822-AF2E-8278E8230A04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88A9188C-6371-41E9-BB55-89AD2DD92540}">
      <dgm:prSet phldrT="[Text]"/>
      <dgm:spPr/>
      <dgm:t>
        <a:bodyPr/>
        <a:lstStyle/>
        <a:p>
          <a:r>
            <a:rPr lang="cs-CZ" dirty="0"/>
            <a:t>FM</a:t>
          </a:r>
        </a:p>
      </dgm:t>
    </dgm:pt>
    <dgm:pt modelId="{477090E2-08AE-4F15-A012-DADD6EA4BEA7}" type="parTrans" cxnId="{90303376-37F4-4177-9D7B-17ED48FCFECE}">
      <dgm:prSet/>
      <dgm:spPr/>
      <dgm:t>
        <a:bodyPr/>
        <a:lstStyle/>
        <a:p>
          <a:endParaRPr lang="cs-CZ"/>
        </a:p>
      </dgm:t>
    </dgm:pt>
    <dgm:pt modelId="{DAC2FCB4-DC53-4C8C-A45F-935839D8E51C}" type="sibTrans" cxnId="{90303376-37F4-4177-9D7B-17ED48FCFECE}">
      <dgm:prSet/>
      <dgm:spPr/>
      <dgm:t>
        <a:bodyPr/>
        <a:lstStyle/>
        <a:p>
          <a:endParaRPr lang="cs-CZ"/>
        </a:p>
      </dgm:t>
    </dgm:pt>
    <dgm:pt modelId="{82F6F17E-C22C-4C0E-B7CF-4138E2AB7AD1}">
      <dgm:prSet phldrT="[Text]"/>
      <dgm:spPr/>
      <dgm:t>
        <a:bodyPr/>
        <a:lstStyle/>
        <a:p>
          <a:r>
            <a:rPr lang="cs-CZ" dirty="0"/>
            <a:t>DAB+</a:t>
          </a:r>
        </a:p>
      </dgm:t>
    </dgm:pt>
    <dgm:pt modelId="{EB670484-F263-4D19-8246-DC064E2EBFC7}" type="parTrans" cxnId="{A93E07C5-2970-4CB7-A8E7-9C70EC078D80}">
      <dgm:prSet/>
      <dgm:spPr/>
      <dgm:t>
        <a:bodyPr/>
        <a:lstStyle/>
        <a:p>
          <a:endParaRPr lang="cs-CZ"/>
        </a:p>
      </dgm:t>
    </dgm:pt>
    <dgm:pt modelId="{64E7AA4C-2D87-417E-BFCA-3CDF79D5FB0D}" type="sibTrans" cxnId="{A93E07C5-2970-4CB7-A8E7-9C70EC078D80}">
      <dgm:prSet/>
      <dgm:spPr/>
      <dgm:t>
        <a:bodyPr/>
        <a:lstStyle/>
        <a:p>
          <a:endParaRPr lang="cs-CZ"/>
        </a:p>
      </dgm:t>
    </dgm:pt>
    <dgm:pt modelId="{90BF6419-79FE-4E9A-BEE2-6739D1A30CEF}">
      <dgm:prSet phldrT="[Text]"/>
      <dgm:spPr/>
      <dgm:t>
        <a:bodyPr/>
        <a:lstStyle/>
        <a:p>
          <a:r>
            <a:rPr lang="cs-CZ" dirty="0"/>
            <a:t>IP</a:t>
          </a:r>
        </a:p>
      </dgm:t>
    </dgm:pt>
    <dgm:pt modelId="{95AB023A-570E-457B-B406-C013B1753ABC}" type="parTrans" cxnId="{369BF639-99C4-491D-A4EA-12C370212F36}">
      <dgm:prSet/>
      <dgm:spPr/>
      <dgm:t>
        <a:bodyPr/>
        <a:lstStyle/>
        <a:p>
          <a:endParaRPr lang="cs-CZ"/>
        </a:p>
      </dgm:t>
    </dgm:pt>
    <dgm:pt modelId="{743A40F4-EE99-4E32-AF79-266E10916AA2}" type="sibTrans" cxnId="{369BF639-99C4-491D-A4EA-12C370212F36}">
      <dgm:prSet/>
      <dgm:spPr/>
      <dgm:t>
        <a:bodyPr/>
        <a:lstStyle/>
        <a:p>
          <a:endParaRPr lang="cs-CZ"/>
        </a:p>
      </dgm:t>
    </dgm:pt>
    <dgm:pt modelId="{9E839582-7F07-41E1-8F58-370ACA4B8EC0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/>
            <a:t>DVB-T2</a:t>
          </a:r>
        </a:p>
      </dgm:t>
    </dgm:pt>
    <dgm:pt modelId="{A9AEA05B-6FA1-4A8B-B3CA-BD28D9E4BDAA}" type="parTrans" cxnId="{676B8E92-9FFD-488D-BEE9-281568E1F7B8}">
      <dgm:prSet/>
      <dgm:spPr/>
      <dgm:t>
        <a:bodyPr/>
        <a:lstStyle/>
        <a:p>
          <a:endParaRPr lang="cs-CZ"/>
        </a:p>
      </dgm:t>
    </dgm:pt>
    <dgm:pt modelId="{34F9CEBB-360B-4B51-81D8-1C37B0B437BC}" type="sibTrans" cxnId="{676B8E92-9FFD-488D-BEE9-281568E1F7B8}">
      <dgm:prSet/>
      <dgm:spPr/>
      <dgm:t>
        <a:bodyPr/>
        <a:lstStyle/>
        <a:p>
          <a:endParaRPr lang="cs-CZ"/>
        </a:p>
      </dgm:t>
    </dgm:pt>
    <dgm:pt modelId="{F0C00B69-E234-4662-9758-A5C4E9DC613D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/>
            <a:t>DVB-S2</a:t>
          </a:r>
        </a:p>
      </dgm:t>
    </dgm:pt>
    <dgm:pt modelId="{C5517EE6-32DD-4869-B297-130659EF37C8}" type="parTrans" cxnId="{8BD7463C-4E7B-47CA-98A5-D9C26E093AE2}">
      <dgm:prSet/>
      <dgm:spPr/>
      <dgm:t>
        <a:bodyPr/>
        <a:lstStyle/>
        <a:p>
          <a:endParaRPr lang="cs-CZ"/>
        </a:p>
      </dgm:t>
    </dgm:pt>
    <dgm:pt modelId="{02CB7BCB-EA66-4B43-822F-9D8E56C9E401}" type="sibTrans" cxnId="{8BD7463C-4E7B-47CA-98A5-D9C26E093AE2}">
      <dgm:prSet/>
      <dgm:spPr/>
      <dgm:t>
        <a:bodyPr/>
        <a:lstStyle/>
        <a:p>
          <a:endParaRPr lang="cs-CZ"/>
        </a:p>
      </dgm:t>
    </dgm:pt>
    <dgm:pt modelId="{FFB431DC-002C-43A4-9AB5-60038444891A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/>
            <a:t>kabel.TV</a:t>
          </a:r>
        </a:p>
      </dgm:t>
    </dgm:pt>
    <dgm:pt modelId="{003E4288-D22A-4B98-9BA9-C2B9F4D4AA8D}" type="parTrans" cxnId="{1402AF2D-DA59-42A6-B1FA-3453F0CC6CCD}">
      <dgm:prSet/>
      <dgm:spPr/>
      <dgm:t>
        <a:bodyPr/>
        <a:lstStyle/>
        <a:p>
          <a:endParaRPr lang="cs-CZ"/>
        </a:p>
      </dgm:t>
    </dgm:pt>
    <dgm:pt modelId="{6CAA50FE-C354-47E6-B8D4-9E7E7C6CA40B}" type="sibTrans" cxnId="{1402AF2D-DA59-42A6-B1FA-3453F0CC6CCD}">
      <dgm:prSet/>
      <dgm:spPr/>
      <dgm:t>
        <a:bodyPr/>
        <a:lstStyle/>
        <a:p>
          <a:endParaRPr lang="cs-CZ"/>
        </a:p>
      </dgm:t>
    </dgm:pt>
    <dgm:pt modelId="{7F8C2F6E-F306-4BFE-AE84-2215A2698CFF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cs-CZ" dirty="0" err="1">
              <a:solidFill>
                <a:schemeClr val="tx1"/>
              </a:solidFill>
            </a:rPr>
            <a:t>MujRozhlas</a:t>
          </a:r>
          <a:endParaRPr lang="cs-CZ" dirty="0">
            <a:solidFill>
              <a:schemeClr val="tx1"/>
            </a:solidFill>
          </a:endParaRPr>
        </a:p>
      </dgm:t>
    </dgm:pt>
    <dgm:pt modelId="{CC745161-DE99-46AC-B16A-05CD951F0888}" type="parTrans" cxnId="{03759D37-066E-4D4D-9170-1882F5A87105}">
      <dgm:prSet/>
      <dgm:spPr/>
      <dgm:t>
        <a:bodyPr/>
        <a:lstStyle/>
        <a:p>
          <a:endParaRPr lang="cs-CZ"/>
        </a:p>
      </dgm:t>
    </dgm:pt>
    <dgm:pt modelId="{457DEAF8-5922-49FC-BA3A-5EF67FEB822D}" type="sibTrans" cxnId="{03759D37-066E-4D4D-9170-1882F5A87105}">
      <dgm:prSet/>
      <dgm:spPr/>
      <dgm:t>
        <a:bodyPr/>
        <a:lstStyle/>
        <a:p>
          <a:endParaRPr lang="cs-CZ"/>
        </a:p>
      </dgm:t>
    </dgm:pt>
    <dgm:pt modelId="{E2B4EA46-97EE-4C5D-BEFF-010BE8333A37}" type="pres">
      <dgm:prSet presAssocID="{6917A812-495F-4822-AF2E-8278E8230A04}" presName="diagram" presStyleCnt="0">
        <dgm:presLayoutVars>
          <dgm:dir/>
          <dgm:resizeHandles val="exact"/>
        </dgm:presLayoutVars>
      </dgm:prSet>
      <dgm:spPr/>
    </dgm:pt>
    <dgm:pt modelId="{B404135B-AD4F-432C-A1F6-D296E602EFB9}" type="pres">
      <dgm:prSet presAssocID="{88A9188C-6371-41E9-BB55-89AD2DD92540}" presName="node" presStyleLbl="node1" presStyleIdx="0" presStyleCnt="7">
        <dgm:presLayoutVars>
          <dgm:bulletEnabled val="1"/>
        </dgm:presLayoutVars>
      </dgm:prSet>
      <dgm:spPr/>
    </dgm:pt>
    <dgm:pt modelId="{89FAB5F3-B15D-496F-8C76-DD87F785C4F4}" type="pres">
      <dgm:prSet presAssocID="{DAC2FCB4-DC53-4C8C-A45F-935839D8E51C}" presName="sibTrans" presStyleCnt="0"/>
      <dgm:spPr/>
    </dgm:pt>
    <dgm:pt modelId="{25F7B76E-3D9A-40A8-B437-4F61995E3241}" type="pres">
      <dgm:prSet presAssocID="{82F6F17E-C22C-4C0E-B7CF-4138E2AB7AD1}" presName="node" presStyleLbl="node1" presStyleIdx="1" presStyleCnt="7">
        <dgm:presLayoutVars>
          <dgm:bulletEnabled val="1"/>
        </dgm:presLayoutVars>
      </dgm:prSet>
      <dgm:spPr/>
    </dgm:pt>
    <dgm:pt modelId="{899EF2FC-B1B0-4B38-AD72-EDB54CCE2426}" type="pres">
      <dgm:prSet presAssocID="{64E7AA4C-2D87-417E-BFCA-3CDF79D5FB0D}" presName="sibTrans" presStyleCnt="0"/>
      <dgm:spPr/>
    </dgm:pt>
    <dgm:pt modelId="{C842D92C-E4B4-4C31-BEDE-2E0315CA2302}" type="pres">
      <dgm:prSet presAssocID="{90BF6419-79FE-4E9A-BEE2-6739D1A30CEF}" presName="node" presStyleLbl="node1" presStyleIdx="2" presStyleCnt="7">
        <dgm:presLayoutVars>
          <dgm:bulletEnabled val="1"/>
        </dgm:presLayoutVars>
      </dgm:prSet>
      <dgm:spPr/>
    </dgm:pt>
    <dgm:pt modelId="{EB2FEB8F-6207-487C-9EDE-54FDE972197B}" type="pres">
      <dgm:prSet presAssocID="{743A40F4-EE99-4E32-AF79-266E10916AA2}" presName="sibTrans" presStyleCnt="0"/>
      <dgm:spPr/>
    </dgm:pt>
    <dgm:pt modelId="{B0864F03-3EEA-4C34-A736-236F1C8E29C2}" type="pres">
      <dgm:prSet presAssocID="{9E839582-7F07-41E1-8F58-370ACA4B8EC0}" presName="node" presStyleLbl="node1" presStyleIdx="3" presStyleCnt="7">
        <dgm:presLayoutVars>
          <dgm:bulletEnabled val="1"/>
        </dgm:presLayoutVars>
      </dgm:prSet>
      <dgm:spPr/>
    </dgm:pt>
    <dgm:pt modelId="{86E1AF4C-4535-43D5-8D1D-E33AB0786195}" type="pres">
      <dgm:prSet presAssocID="{34F9CEBB-360B-4B51-81D8-1C37B0B437BC}" presName="sibTrans" presStyleCnt="0"/>
      <dgm:spPr/>
    </dgm:pt>
    <dgm:pt modelId="{51080E1A-A5A4-4439-9560-D6BFCA4D93D1}" type="pres">
      <dgm:prSet presAssocID="{F0C00B69-E234-4662-9758-A5C4E9DC613D}" presName="node" presStyleLbl="node1" presStyleIdx="4" presStyleCnt="7">
        <dgm:presLayoutVars>
          <dgm:bulletEnabled val="1"/>
        </dgm:presLayoutVars>
      </dgm:prSet>
      <dgm:spPr/>
    </dgm:pt>
    <dgm:pt modelId="{72594DA3-9B8D-4817-9660-D6273F3967FF}" type="pres">
      <dgm:prSet presAssocID="{02CB7BCB-EA66-4B43-822F-9D8E56C9E401}" presName="sibTrans" presStyleCnt="0"/>
      <dgm:spPr/>
    </dgm:pt>
    <dgm:pt modelId="{90F998E8-026F-4A7D-8F0C-4A2C37BFD171}" type="pres">
      <dgm:prSet presAssocID="{FFB431DC-002C-43A4-9AB5-60038444891A}" presName="node" presStyleLbl="node1" presStyleIdx="5" presStyleCnt="7">
        <dgm:presLayoutVars>
          <dgm:bulletEnabled val="1"/>
        </dgm:presLayoutVars>
      </dgm:prSet>
      <dgm:spPr/>
    </dgm:pt>
    <dgm:pt modelId="{4B1144C9-DDEC-436E-A65A-FFB292B6642A}" type="pres">
      <dgm:prSet presAssocID="{6CAA50FE-C354-47E6-B8D4-9E7E7C6CA40B}" presName="sibTrans" presStyleCnt="0"/>
      <dgm:spPr/>
    </dgm:pt>
    <dgm:pt modelId="{3876969B-1056-4399-AC97-3FBD468644B0}" type="pres">
      <dgm:prSet presAssocID="{7F8C2F6E-F306-4BFE-AE84-2215A2698CFF}" presName="node" presStyleLbl="node1" presStyleIdx="6" presStyleCnt="7">
        <dgm:presLayoutVars>
          <dgm:bulletEnabled val="1"/>
        </dgm:presLayoutVars>
      </dgm:prSet>
      <dgm:spPr/>
    </dgm:pt>
  </dgm:ptLst>
  <dgm:cxnLst>
    <dgm:cxn modelId="{D18A140F-DDBB-42FD-A071-73872DD8A194}" type="presOf" srcId="{F0C00B69-E234-4662-9758-A5C4E9DC613D}" destId="{51080E1A-A5A4-4439-9560-D6BFCA4D93D1}" srcOrd="0" destOrd="0" presId="urn:microsoft.com/office/officeart/2005/8/layout/default"/>
    <dgm:cxn modelId="{1402AF2D-DA59-42A6-B1FA-3453F0CC6CCD}" srcId="{6917A812-495F-4822-AF2E-8278E8230A04}" destId="{FFB431DC-002C-43A4-9AB5-60038444891A}" srcOrd="5" destOrd="0" parTransId="{003E4288-D22A-4B98-9BA9-C2B9F4D4AA8D}" sibTransId="{6CAA50FE-C354-47E6-B8D4-9E7E7C6CA40B}"/>
    <dgm:cxn modelId="{E9F8DC36-CDE9-4E28-BF37-849CE3CFF12A}" type="presOf" srcId="{FFB431DC-002C-43A4-9AB5-60038444891A}" destId="{90F998E8-026F-4A7D-8F0C-4A2C37BFD171}" srcOrd="0" destOrd="0" presId="urn:microsoft.com/office/officeart/2005/8/layout/default"/>
    <dgm:cxn modelId="{03759D37-066E-4D4D-9170-1882F5A87105}" srcId="{6917A812-495F-4822-AF2E-8278E8230A04}" destId="{7F8C2F6E-F306-4BFE-AE84-2215A2698CFF}" srcOrd="6" destOrd="0" parTransId="{CC745161-DE99-46AC-B16A-05CD951F0888}" sibTransId="{457DEAF8-5922-49FC-BA3A-5EF67FEB822D}"/>
    <dgm:cxn modelId="{369BF639-99C4-491D-A4EA-12C370212F36}" srcId="{6917A812-495F-4822-AF2E-8278E8230A04}" destId="{90BF6419-79FE-4E9A-BEE2-6739D1A30CEF}" srcOrd="2" destOrd="0" parTransId="{95AB023A-570E-457B-B406-C013B1753ABC}" sibTransId="{743A40F4-EE99-4E32-AF79-266E10916AA2}"/>
    <dgm:cxn modelId="{8BD7463C-4E7B-47CA-98A5-D9C26E093AE2}" srcId="{6917A812-495F-4822-AF2E-8278E8230A04}" destId="{F0C00B69-E234-4662-9758-A5C4E9DC613D}" srcOrd="4" destOrd="0" parTransId="{C5517EE6-32DD-4869-B297-130659EF37C8}" sibTransId="{02CB7BCB-EA66-4B43-822F-9D8E56C9E401}"/>
    <dgm:cxn modelId="{F4282C73-2395-4713-8E9A-C77F10CDDEDB}" type="presOf" srcId="{88A9188C-6371-41E9-BB55-89AD2DD92540}" destId="{B404135B-AD4F-432C-A1F6-D296E602EFB9}" srcOrd="0" destOrd="0" presId="urn:microsoft.com/office/officeart/2005/8/layout/default"/>
    <dgm:cxn modelId="{90303376-37F4-4177-9D7B-17ED48FCFECE}" srcId="{6917A812-495F-4822-AF2E-8278E8230A04}" destId="{88A9188C-6371-41E9-BB55-89AD2DD92540}" srcOrd="0" destOrd="0" parTransId="{477090E2-08AE-4F15-A012-DADD6EA4BEA7}" sibTransId="{DAC2FCB4-DC53-4C8C-A45F-935839D8E51C}"/>
    <dgm:cxn modelId="{F08A1082-FDAC-4573-AB89-DFB2F54C5A0C}" type="presOf" srcId="{90BF6419-79FE-4E9A-BEE2-6739D1A30CEF}" destId="{C842D92C-E4B4-4C31-BEDE-2E0315CA2302}" srcOrd="0" destOrd="0" presId="urn:microsoft.com/office/officeart/2005/8/layout/default"/>
    <dgm:cxn modelId="{676B8E92-9FFD-488D-BEE9-281568E1F7B8}" srcId="{6917A812-495F-4822-AF2E-8278E8230A04}" destId="{9E839582-7F07-41E1-8F58-370ACA4B8EC0}" srcOrd="3" destOrd="0" parTransId="{A9AEA05B-6FA1-4A8B-B3CA-BD28D9E4BDAA}" sibTransId="{34F9CEBB-360B-4B51-81D8-1C37B0B437BC}"/>
    <dgm:cxn modelId="{912749B7-BFFB-4293-BDB1-183BF161F4DB}" type="presOf" srcId="{7F8C2F6E-F306-4BFE-AE84-2215A2698CFF}" destId="{3876969B-1056-4399-AC97-3FBD468644B0}" srcOrd="0" destOrd="0" presId="urn:microsoft.com/office/officeart/2005/8/layout/default"/>
    <dgm:cxn modelId="{A93E07C5-2970-4CB7-A8E7-9C70EC078D80}" srcId="{6917A812-495F-4822-AF2E-8278E8230A04}" destId="{82F6F17E-C22C-4C0E-B7CF-4138E2AB7AD1}" srcOrd="1" destOrd="0" parTransId="{EB670484-F263-4D19-8246-DC064E2EBFC7}" sibTransId="{64E7AA4C-2D87-417E-BFCA-3CDF79D5FB0D}"/>
    <dgm:cxn modelId="{A632D7DF-0F29-4B3C-A1A3-D432573A4602}" type="presOf" srcId="{82F6F17E-C22C-4C0E-B7CF-4138E2AB7AD1}" destId="{25F7B76E-3D9A-40A8-B437-4F61995E3241}" srcOrd="0" destOrd="0" presId="urn:microsoft.com/office/officeart/2005/8/layout/default"/>
    <dgm:cxn modelId="{B162D7E9-131B-4F91-9322-27224A7EC51A}" type="presOf" srcId="{6917A812-495F-4822-AF2E-8278E8230A04}" destId="{E2B4EA46-97EE-4C5D-BEFF-010BE8333A37}" srcOrd="0" destOrd="0" presId="urn:microsoft.com/office/officeart/2005/8/layout/default"/>
    <dgm:cxn modelId="{C3F668F2-D1F9-468F-BCBC-CEF00B673F3D}" type="presOf" srcId="{9E839582-7F07-41E1-8F58-370ACA4B8EC0}" destId="{B0864F03-3EEA-4C34-A736-236F1C8E29C2}" srcOrd="0" destOrd="0" presId="urn:microsoft.com/office/officeart/2005/8/layout/default"/>
    <dgm:cxn modelId="{945A2BBA-C1BE-49AC-9D6D-FD954D41112A}" type="presParOf" srcId="{E2B4EA46-97EE-4C5D-BEFF-010BE8333A37}" destId="{B404135B-AD4F-432C-A1F6-D296E602EFB9}" srcOrd="0" destOrd="0" presId="urn:microsoft.com/office/officeart/2005/8/layout/default"/>
    <dgm:cxn modelId="{E4FD6AE5-0B31-446E-BB9D-2807B82ABCE9}" type="presParOf" srcId="{E2B4EA46-97EE-4C5D-BEFF-010BE8333A37}" destId="{89FAB5F3-B15D-496F-8C76-DD87F785C4F4}" srcOrd="1" destOrd="0" presId="urn:microsoft.com/office/officeart/2005/8/layout/default"/>
    <dgm:cxn modelId="{E2A438A6-1796-4B54-B88C-A2AF3C3CF876}" type="presParOf" srcId="{E2B4EA46-97EE-4C5D-BEFF-010BE8333A37}" destId="{25F7B76E-3D9A-40A8-B437-4F61995E3241}" srcOrd="2" destOrd="0" presId="urn:microsoft.com/office/officeart/2005/8/layout/default"/>
    <dgm:cxn modelId="{E191D424-EF17-4912-8BF3-728C2D0104C0}" type="presParOf" srcId="{E2B4EA46-97EE-4C5D-BEFF-010BE8333A37}" destId="{899EF2FC-B1B0-4B38-AD72-EDB54CCE2426}" srcOrd="3" destOrd="0" presId="urn:microsoft.com/office/officeart/2005/8/layout/default"/>
    <dgm:cxn modelId="{3D1198DD-2BBC-4ACE-9670-2E7BBF029391}" type="presParOf" srcId="{E2B4EA46-97EE-4C5D-BEFF-010BE8333A37}" destId="{C842D92C-E4B4-4C31-BEDE-2E0315CA2302}" srcOrd="4" destOrd="0" presId="urn:microsoft.com/office/officeart/2005/8/layout/default"/>
    <dgm:cxn modelId="{30AA0EDD-E6DC-45B9-A791-49EE4D917CB9}" type="presParOf" srcId="{E2B4EA46-97EE-4C5D-BEFF-010BE8333A37}" destId="{EB2FEB8F-6207-487C-9EDE-54FDE972197B}" srcOrd="5" destOrd="0" presId="urn:microsoft.com/office/officeart/2005/8/layout/default"/>
    <dgm:cxn modelId="{BA16868C-AC54-453E-B0F5-7AD709235189}" type="presParOf" srcId="{E2B4EA46-97EE-4C5D-BEFF-010BE8333A37}" destId="{B0864F03-3EEA-4C34-A736-236F1C8E29C2}" srcOrd="6" destOrd="0" presId="urn:microsoft.com/office/officeart/2005/8/layout/default"/>
    <dgm:cxn modelId="{2B7BB33E-D6F3-40E8-9B3C-7619563386DA}" type="presParOf" srcId="{E2B4EA46-97EE-4C5D-BEFF-010BE8333A37}" destId="{86E1AF4C-4535-43D5-8D1D-E33AB0786195}" srcOrd="7" destOrd="0" presId="urn:microsoft.com/office/officeart/2005/8/layout/default"/>
    <dgm:cxn modelId="{CB4569EA-E7AF-4B0D-A7F7-BD4B81ED0F3F}" type="presParOf" srcId="{E2B4EA46-97EE-4C5D-BEFF-010BE8333A37}" destId="{51080E1A-A5A4-4439-9560-D6BFCA4D93D1}" srcOrd="8" destOrd="0" presId="urn:microsoft.com/office/officeart/2005/8/layout/default"/>
    <dgm:cxn modelId="{2E94AAE0-7238-46B8-911F-9683640B7F97}" type="presParOf" srcId="{E2B4EA46-97EE-4C5D-BEFF-010BE8333A37}" destId="{72594DA3-9B8D-4817-9660-D6273F3967FF}" srcOrd="9" destOrd="0" presId="urn:microsoft.com/office/officeart/2005/8/layout/default"/>
    <dgm:cxn modelId="{F05620BD-B16A-44C2-8BA9-E1EC1C0D98FA}" type="presParOf" srcId="{E2B4EA46-97EE-4C5D-BEFF-010BE8333A37}" destId="{90F998E8-026F-4A7D-8F0C-4A2C37BFD171}" srcOrd="10" destOrd="0" presId="urn:microsoft.com/office/officeart/2005/8/layout/default"/>
    <dgm:cxn modelId="{C66BD66B-E452-4832-B5D5-4931460D7EAA}" type="presParOf" srcId="{E2B4EA46-97EE-4C5D-BEFF-010BE8333A37}" destId="{4B1144C9-DDEC-436E-A65A-FFB292B6642A}" srcOrd="11" destOrd="0" presId="urn:microsoft.com/office/officeart/2005/8/layout/default"/>
    <dgm:cxn modelId="{82E334C2-2D79-46B2-9480-D950BDAB2F2A}" type="presParOf" srcId="{E2B4EA46-97EE-4C5D-BEFF-010BE8333A37}" destId="{3876969B-1056-4399-AC97-3FBD468644B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4135B-AD4F-432C-A1F6-D296E602EFB9}">
      <dsp:nvSpPr>
        <dsp:cNvPr id="0" name=""/>
        <dsp:cNvSpPr/>
      </dsp:nvSpPr>
      <dsp:spPr>
        <a:xfrm>
          <a:off x="593043" y="1190"/>
          <a:ext cx="1288211" cy="7729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FM</a:t>
          </a:r>
        </a:p>
      </dsp:txBody>
      <dsp:txXfrm>
        <a:off x="593043" y="1190"/>
        <a:ext cx="1288211" cy="772926"/>
      </dsp:txXfrm>
    </dsp:sp>
    <dsp:sp modelId="{25F7B76E-3D9A-40A8-B437-4F61995E3241}">
      <dsp:nvSpPr>
        <dsp:cNvPr id="0" name=""/>
        <dsp:cNvSpPr/>
      </dsp:nvSpPr>
      <dsp:spPr>
        <a:xfrm>
          <a:off x="2010076" y="1190"/>
          <a:ext cx="1288211" cy="7729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DAB+</a:t>
          </a:r>
        </a:p>
      </dsp:txBody>
      <dsp:txXfrm>
        <a:off x="2010076" y="1190"/>
        <a:ext cx="1288211" cy="772926"/>
      </dsp:txXfrm>
    </dsp:sp>
    <dsp:sp modelId="{C842D92C-E4B4-4C31-BEDE-2E0315CA2302}">
      <dsp:nvSpPr>
        <dsp:cNvPr id="0" name=""/>
        <dsp:cNvSpPr/>
      </dsp:nvSpPr>
      <dsp:spPr>
        <a:xfrm>
          <a:off x="3427108" y="1190"/>
          <a:ext cx="1288211" cy="7729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IP</a:t>
          </a:r>
        </a:p>
      </dsp:txBody>
      <dsp:txXfrm>
        <a:off x="3427108" y="1190"/>
        <a:ext cx="1288211" cy="772926"/>
      </dsp:txXfrm>
    </dsp:sp>
    <dsp:sp modelId="{B0864F03-3EEA-4C34-A736-236F1C8E29C2}">
      <dsp:nvSpPr>
        <dsp:cNvPr id="0" name=""/>
        <dsp:cNvSpPr/>
      </dsp:nvSpPr>
      <dsp:spPr>
        <a:xfrm>
          <a:off x="593043" y="902938"/>
          <a:ext cx="1288211" cy="77292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DVB-T2</a:t>
          </a:r>
        </a:p>
      </dsp:txBody>
      <dsp:txXfrm>
        <a:off x="593043" y="902938"/>
        <a:ext cx="1288211" cy="772926"/>
      </dsp:txXfrm>
    </dsp:sp>
    <dsp:sp modelId="{51080E1A-A5A4-4439-9560-D6BFCA4D93D1}">
      <dsp:nvSpPr>
        <dsp:cNvPr id="0" name=""/>
        <dsp:cNvSpPr/>
      </dsp:nvSpPr>
      <dsp:spPr>
        <a:xfrm>
          <a:off x="2010076" y="902938"/>
          <a:ext cx="1288211" cy="77292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DVB-S2</a:t>
          </a:r>
        </a:p>
      </dsp:txBody>
      <dsp:txXfrm>
        <a:off x="2010076" y="902938"/>
        <a:ext cx="1288211" cy="772926"/>
      </dsp:txXfrm>
    </dsp:sp>
    <dsp:sp modelId="{90F998E8-026F-4A7D-8F0C-4A2C37BFD171}">
      <dsp:nvSpPr>
        <dsp:cNvPr id="0" name=""/>
        <dsp:cNvSpPr/>
      </dsp:nvSpPr>
      <dsp:spPr>
        <a:xfrm>
          <a:off x="3427108" y="902938"/>
          <a:ext cx="1288211" cy="77292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kabel.TV</a:t>
          </a:r>
        </a:p>
      </dsp:txBody>
      <dsp:txXfrm>
        <a:off x="3427108" y="902938"/>
        <a:ext cx="1288211" cy="772926"/>
      </dsp:txXfrm>
    </dsp:sp>
    <dsp:sp modelId="{3876969B-1056-4399-AC97-3FBD468644B0}">
      <dsp:nvSpPr>
        <dsp:cNvPr id="0" name=""/>
        <dsp:cNvSpPr/>
      </dsp:nvSpPr>
      <dsp:spPr>
        <a:xfrm>
          <a:off x="2010076" y="1804686"/>
          <a:ext cx="1288211" cy="77292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>
              <a:solidFill>
                <a:schemeClr val="tx1"/>
              </a:solidFill>
            </a:rPr>
            <a:t>MujRozhlas</a:t>
          </a:r>
          <a:endParaRPr lang="cs-CZ" sz="1700" kern="1200" dirty="0">
            <a:solidFill>
              <a:schemeClr val="tx1"/>
            </a:solidFill>
          </a:endParaRPr>
        </a:p>
      </dsp:txBody>
      <dsp:txXfrm>
        <a:off x="2010076" y="1804686"/>
        <a:ext cx="1288211" cy="772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E9234-A50F-43F8-882E-89DFCE37D1C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87DA-9372-4D56-B8E0-882119B02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182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F62F3-E44E-4B42-A9AC-67CD5388EFA9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6FA71-F1A7-4883-B24C-C03570638A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12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zT - ppt pozadi - 01 titu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800" y="2241001"/>
            <a:ext cx="7956000" cy="1102519"/>
          </a:xfrm>
        </p:spPr>
        <p:txBody>
          <a:bodyPr anchor="t" anchorCtr="0">
            <a:noAutofit/>
          </a:bodyPr>
          <a:lstStyle>
            <a:lvl1pPr algn="r">
              <a:lnSpc>
                <a:spcPts val="5400"/>
              </a:lnSpc>
              <a:defRPr sz="5000" b="1" u="none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590400" y="4644000"/>
            <a:ext cx="792000" cy="108000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algn="l"/>
            <a:fld id="{5AC93AD8-568A-4D8D-90D7-622B58F5181A}" type="datetime1">
              <a:rPr lang="cs-CZ" smtClean="0"/>
              <a:pPr algn="l"/>
              <a:t>21.09.2021</a:t>
            </a:fld>
            <a:endParaRPr lang="cs-CZ" dirty="0"/>
          </a:p>
        </p:txBody>
      </p:sp>
      <p:pic>
        <p:nvPicPr>
          <p:cNvPr id="7" name="Picture 6" descr="CRo - logo pro ppt - 01 titul _CRo-Cesky_rozhlas-Z-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700" y="140400"/>
            <a:ext cx="2757966" cy="12150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590400" y="4239000"/>
            <a:ext cx="3168000" cy="108000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zT - ppt pozadi - 02 obsa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 obsahu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D849E-9F34-4788-8E31-7FA7BB2B156B}" type="datetime1">
              <a:rPr lang="cs-CZ" smtClean="0"/>
              <a:pPr/>
              <a:t>21.09.2021</a:t>
            </a:fld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D4EECE-39FD-40E9-95D2-FE897532BE2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079999"/>
            <a:ext cx="7956000" cy="3078000"/>
          </a:xfrm>
        </p:spPr>
        <p:txBody>
          <a:bodyPr/>
          <a:lstStyle>
            <a:lvl1pPr>
              <a:lnSpc>
                <a:spcPts val="1800"/>
              </a:lnSpc>
              <a:defRPr sz="1600" baseline="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1600" b="1" u="none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cs-CZ" dirty="0"/>
              <a:t>Prostor pro obsah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Příjmení</a:t>
            </a:r>
            <a:endParaRPr lang="cs-CZ" dirty="0"/>
          </a:p>
        </p:txBody>
      </p:sp>
      <p:pic>
        <p:nvPicPr>
          <p:cNvPr id="9" name="Picture 8" descr="CRo - logo pro ppt - 00 standard - bila _CRo-Cesky_rozhlas-H-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10400" y="4398300"/>
            <a:ext cx="1530000" cy="6743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587D-75FE-4B3F-8FD7-F78381E6BE8A}" type="datetime1">
              <a:rPr lang="cs-CZ" smtClean="0"/>
              <a:pPr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Jméno Příjmení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EECE-39FD-40E9-95D2-FE897532BE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zT - ppt pozadi - 03 prede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400" y="2227501"/>
            <a:ext cx="7956000" cy="1021556"/>
          </a:xfrm>
        </p:spPr>
        <p:txBody>
          <a:bodyPr anchor="t"/>
          <a:lstStyle>
            <a:lvl1pPr algn="l">
              <a:lnSpc>
                <a:spcPts val="5400"/>
              </a:lnSpc>
              <a:defRPr sz="5000" b="1" u="none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Titul předělové strany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886961-DDDC-488B-A2B2-40F8F89D761B}" type="datetime1">
              <a:rPr lang="cs-CZ" smtClean="0"/>
              <a:pPr/>
              <a:t>21.09.2021</a:t>
            </a:fld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D4EECE-39FD-40E9-95D2-FE897532BE2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Příjmení</a:t>
            </a:r>
            <a:endParaRPr lang="cs-CZ" dirty="0"/>
          </a:p>
        </p:txBody>
      </p:sp>
      <p:pic>
        <p:nvPicPr>
          <p:cNvPr id="9" name="Picture 8" descr="CRo - logo pro ppt - 00 standard - bila _CRo-Cesky_rozhlas-H-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10400" y="4398300"/>
            <a:ext cx="1530000" cy="6743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388800"/>
            <a:ext cx="7956000" cy="54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4AC4-3B9B-4FCC-8234-E567D17689E9}" type="datetime1">
              <a:rPr lang="cs-CZ" smtClean="0"/>
              <a:pPr/>
              <a:t>21.09.2021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Jméno Příjmení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EECE-39FD-40E9-95D2-FE897532BE2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90400" y="1079999"/>
            <a:ext cx="3888000" cy="3078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58400" y="1079999"/>
            <a:ext cx="3888000" cy="307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0D8F-DE54-469A-80E6-AC137E6115C5}" type="datetime1">
              <a:rPr lang="cs-CZ" smtClean="0"/>
              <a:pPr/>
              <a:t>21.09.2021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Jméno Příjmení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EECE-39FD-40E9-95D2-FE897532BE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1254-87B5-44E9-A5E6-8E5126862A35}" type="datetime1">
              <a:rPr lang="cs-CZ" smtClean="0"/>
              <a:pPr/>
              <a:t>21.09.2021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Jméno Příjmení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EECE-39FD-40E9-95D2-FE897532BE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388800"/>
            <a:ext cx="7956000" cy="540000"/>
          </a:xfrm>
        </p:spPr>
        <p:txBody>
          <a:bodyPr anchor="t" anchorCtr="0"/>
          <a:lstStyle>
            <a:lvl1pPr algn="l">
              <a:defRPr sz="2700" b="1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90400" y="4212000"/>
            <a:ext cx="7956000" cy="108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Zdroj: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1F-D4E5-490E-BF84-7FB843C81856}" type="datetime1">
              <a:rPr lang="cs-CZ" smtClean="0"/>
              <a:pPr/>
              <a:t>21.09.2021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Jméno Příjmení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EECE-39FD-40E9-95D2-FE897532BE2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590400" y="1079999"/>
            <a:ext cx="7956000" cy="3078000"/>
          </a:xfrm>
        </p:spPr>
        <p:txBody>
          <a:bodyPr/>
          <a:lstStyle/>
          <a:p>
            <a:pPr lvl="0"/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(Contac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zT - ppt pozadi - 08 zaver_kontakt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4031100"/>
            <a:ext cx="7956000" cy="642600"/>
          </a:xfrm>
        </p:spPr>
        <p:txBody>
          <a:bodyPr anchor="b" anchorCtr="0"/>
          <a:lstStyle>
            <a:lvl1pPr>
              <a:lnSpc>
                <a:spcPct val="100000"/>
              </a:lnSpc>
              <a:defRPr sz="1100" b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100" b="0" u="none">
                <a:solidFill>
                  <a:schemeClr val="bg1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–"/>
              <a:defRPr sz="1100" b="0">
                <a:solidFill>
                  <a:schemeClr val="bg1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100"/>
              </a:spcBef>
              <a:defRPr sz="1100" b="0">
                <a:solidFill>
                  <a:schemeClr val="bg1"/>
                </a:solidFill>
              </a:defRPr>
            </a:lvl4pPr>
            <a:lvl5pPr marL="540000" indent="-180000">
              <a:lnSpc>
                <a:spcPct val="100000"/>
              </a:lnSpc>
              <a:spcBef>
                <a:spcPts val="100"/>
              </a:spcBef>
              <a:defRPr sz="1100" b="0">
                <a:solidFill>
                  <a:schemeClr val="bg1"/>
                </a:solidFill>
              </a:defRPr>
            </a:lvl5pPr>
            <a:lvl6pPr marL="72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6pPr>
            <a:lvl7pPr marL="90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7pPr>
            <a:lvl8pPr marL="108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8pPr>
            <a:lvl9pPr marL="126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cs-CZ" dirty="0"/>
              <a:t>Kontakty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90400" y="2484000"/>
            <a:ext cx="7956000" cy="270000"/>
          </a:xfrm>
        </p:spPr>
        <p:txBody>
          <a:bodyPr anchor="b" anchorCtr="0"/>
          <a:lstStyle>
            <a:lvl1pPr>
              <a:lnSpc>
                <a:spcPts val="3200"/>
              </a:lnSpc>
              <a:defRPr sz="27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100" b="0" u="none">
                <a:solidFill>
                  <a:schemeClr val="bg1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–"/>
              <a:defRPr sz="1100" b="0">
                <a:solidFill>
                  <a:schemeClr val="bg1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100"/>
              </a:spcBef>
              <a:defRPr sz="1100" b="0">
                <a:solidFill>
                  <a:schemeClr val="bg1"/>
                </a:solidFill>
              </a:defRPr>
            </a:lvl4pPr>
            <a:lvl5pPr marL="540000" indent="-180000">
              <a:lnSpc>
                <a:spcPct val="100000"/>
              </a:lnSpc>
              <a:spcBef>
                <a:spcPts val="100"/>
              </a:spcBef>
              <a:defRPr sz="1100" b="0">
                <a:solidFill>
                  <a:schemeClr val="bg1"/>
                </a:solidFill>
              </a:defRPr>
            </a:lvl5pPr>
            <a:lvl6pPr marL="72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6pPr>
            <a:lvl7pPr marL="90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7pPr>
            <a:lvl8pPr marL="108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8pPr>
            <a:lvl9pPr marL="126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cs-CZ" dirty="0"/>
              <a:t>Poděkování (Děkuji za pozornost)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alphaModFix amt="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Ro - ppt pozadi - 00 pata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4077000"/>
            <a:ext cx="9144000" cy="10927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0400" y="388800"/>
            <a:ext cx="7956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00" y="1079999"/>
            <a:ext cx="7956000" cy="307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cs-CZ" dirty="0"/>
              <a:t>S</a:t>
            </a:r>
            <a:r>
              <a:rPr lang="en-US" dirty="0" err="1"/>
              <a:t>econd</a:t>
            </a:r>
            <a:r>
              <a:rPr lang="en-US" dirty="0"/>
              <a:t> level</a:t>
            </a:r>
          </a:p>
          <a:p>
            <a:pPr lvl="2"/>
            <a:r>
              <a:rPr lang="cs-CZ" dirty="0"/>
              <a:t>T</a:t>
            </a:r>
            <a:r>
              <a:rPr lang="en-US" dirty="0" err="1"/>
              <a:t>hird</a:t>
            </a:r>
            <a:r>
              <a:rPr lang="en-US" dirty="0"/>
              <a:t> level</a:t>
            </a:r>
          </a:p>
          <a:p>
            <a:pPr lvl="3"/>
            <a:r>
              <a:rPr lang="cs-CZ" dirty="0"/>
              <a:t>F</a:t>
            </a:r>
            <a:r>
              <a:rPr lang="en-US" dirty="0" err="1"/>
              <a:t>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cs-CZ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7600" y="4644000"/>
            <a:ext cx="7920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8856A8A2-1437-4822-A354-73963495F5A4}" type="datetime1">
              <a:rPr lang="cs-CZ" smtClean="0"/>
              <a:pPr/>
              <a:t>21.09.2021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9600" y="4644000"/>
            <a:ext cx="37080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cs-CZ"/>
              <a:t>Jméno Příjmení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644000"/>
            <a:ext cx="3240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tx2"/>
                </a:solidFill>
              </a:defRPr>
            </a:lvl1pPr>
          </a:lstStyle>
          <a:p>
            <a:fld id="{6CD4EECE-39FD-40E9-95D2-FE897532BE2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Picture 7" descr="CRo - logo pro ppt - 00 standard - barva _CRo-Cesky_rozhlas-H-RGB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10400" y="4398300"/>
            <a:ext cx="1530000" cy="6743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9" r:id="rId9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00" indent="-234000" algn="l" defTabSz="914400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68000" indent="-180000" algn="l" defTabSz="914400" rtl="0" eaLnBrk="1" latinLnBrk="0" hangingPunct="1">
        <a:lnSpc>
          <a:spcPts val="1800"/>
        </a:lnSpc>
        <a:spcBef>
          <a:spcPts val="0"/>
        </a:spcBef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80000" algn="l" defTabSz="914400" rtl="0" eaLnBrk="1" latinLnBrk="0" hangingPunct="1">
        <a:lnSpc>
          <a:spcPts val="1800"/>
        </a:lnSpc>
        <a:spcBef>
          <a:spcPts val="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marR="0" indent="-144000" algn="l" defTabSz="914400" rtl="0" eaLnBrk="1" fontAlgn="auto" latinLnBrk="0" hangingPunct="1">
        <a:lnSpc>
          <a:spcPct val="100000"/>
        </a:lnSpc>
        <a:spcBef>
          <a:spcPts val="100"/>
        </a:spcBef>
        <a:spcAft>
          <a:spcPts val="0"/>
        </a:spcAft>
        <a:buClrTx/>
        <a:buSzTx/>
        <a:buFont typeface="Arial" pitchFamily="34" charset="0"/>
        <a:buChar char="–"/>
        <a:tabLst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972000" indent="-144000" algn="l" defTabSz="914400" rtl="0" eaLnBrk="1" latinLnBrk="0" hangingPunct="1">
        <a:spcBef>
          <a:spcPts val="1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116000" indent="-144000" algn="l" defTabSz="914400" rtl="0" eaLnBrk="1" latinLnBrk="0" hangingPunct="1">
        <a:spcBef>
          <a:spcPts val="1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marR="0" indent="-144000" algn="l" defTabSz="914400" rtl="0" eaLnBrk="1" fontAlgn="auto" latinLnBrk="0" hangingPunct="1">
        <a:lnSpc>
          <a:spcPct val="100000"/>
        </a:lnSpc>
        <a:spcBef>
          <a:spcPts val="100"/>
        </a:spcBef>
        <a:spcAft>
          <a:spcPts val="0"/>
        </a:spcAft>
        <a:buClrTx/>
        <a:buSzTx/>
        <a:buFont typeface="Arial" pitchFamily="34" charset="0"/>
        <a:buChar char="–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404000" indent="-144000" algn="l" defTabSz="914400" rtl="0" eaLnBrk="1" latinLnBrk="0" hangingPunct="1">
        <a:spcBef>
          <a:spcPts val="1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Digitální rádio DAB+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0400" y="4515966"/>
            <a:ext cx="792000" cy="144016"/>
          </a:xfrm>
        </p:spPr>
        <p:txBody>
          <a:bodyPr/>
          <a:lstStyle/>
          <a:p>
            <a:pPr algn="l"/>
            <a:r>
              <a:rPr lang="cs-CZ" dirty="0"/>
              <a:t>22.9.2021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90400" y="4155926"/>
            <a:ext cx="3168000" cy="144016"/>
          </a:xfrm>
        </p:spPr>
        <p:txBody>
          <a:bodyPr/>
          <a:lstStyle/>
          <a:p>
            <a:r>
              <a:rPr lang="cs-CZ" dirty="0"/>
              <a:t>Ing. Karel Zýka, Ph.D.</a:t>
            </a:r>
          </a:p>
        </p:txBody>
      </p:sp>
      <p:sp>
        <p:nvSpPr>
          <p:cNvPr id="5" name="Obdélník 4"/>
          <p:cNvSpPr/>
          <p:nvPr/>
        </p:nvSpPr>
        <p:spPr>
          <a:xfrm>
            <a:off x="6228184" y="3056642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aktuální stav</a:t>
            </a:r>
            <a:endParaRPr lang="cs-CZ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952530"/>
            <a:ext cx="9144000" cy="4190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ČRo Pohoda - od 1.10.2021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kzyka\Desktop\DIGIMEDIA\Pohoda_slide_1980x1080_dig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3" b="2431"/>
          <a:stretch/>
        </p:blipFill>
        <p:spPr bwMode="auto">
          <a:xfrm>
            <a:off x="827584" y="1059582"/>
            <a:ext cx="7566952" cy="39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79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694"/>
            <a:ext cx="9144000" cy="540000"/>
          </a:xfrm>
        </p:spPr>
        <p:txBody>
          <a:bodyPr/>
          <a:lstStyle/>
          <a:p>
            <a:pPr algn="ctr"/>
            <a:r>
              <a:rPr lang="cs-CZ" sz="3600" dirty="0"/>
              <a:t>4. PŘIJÍMAČE</a:t>
            </a:r>
          </a:p>
        </p:txBody>
      </p:sp>
    </p:spTree>
    <p:extLst>
      <p:ext uri="{BB962C8B-B14F-4D97-AF65-F5344CB8AC3E}">
        <p14:creationId xmlns:p14="http://schemas.microsoft.com/office/powerpoint/2010/main" val="127234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96" y="1022542"/>
            <a:ext cx="65151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0" y="4011910"/>
            <a:ext cx="91440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388800"/>
            <a:ext cx="8230072" cy="540000"/>
          </a:xfrm>
        </p:spPr>
        <p:txBody>
          <a:bodyPr/>
          <a:lstStyle/>
          <a:p>
            <a:r>
              <a:rPr lang="cs-CZ" sz="2400" dirty="0"/>
              <a:t>Kontinuální průzkum prodeje DAB+ přijímačů v ČR (</a:t>
            </a:r>
            <a:r>
              <a:rPr lang="cs-CZ" sz="2400" dirty="0" err="1"/>
              <a:t>GfK</a:t>
            </a:r>
            <a:r>
              <a:rPr lang="cs-CZ" sz="2400" dirty="0"/>
              <a:t>)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obsah 6"/>
          <p:cNvSpPr>
            <a:spLocks noGrp="1"/>
          </p:cNvSpPr>
          <p:nvPr>
            <p:ph idx="1"/>
          </p:nvPr>
        </p:nvSpPr>
        <p:spPr>
          <a:xfrm>
            <a:off x="2555776" y="4191930"/>
            <a:ext cx="5832000" cy="75608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sz="1400" b="1" dirty="0"/>
              <a:t>Podíl DAB+ přijímačů na celkovém prodeji </a:t>
            </a:r>
            <a:r>
              <a:rPr lang="cs-CZ" sz="1400" dirty="0"/>
              <a:t>(14% ze 380 tis)</a:t>
            </a:r>
          </a:p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DAB+ má rostoucí trend (meziročně 100% nárůst)</a:t>
            </a:r>
          </a:p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Nyní je každé páté rádio s DAB+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423935" y="1419622"/>
            <a:ext cx="1224136" cy="1440160"/>
          </a:xfrm>
          <a:prstGeom prst="rect">
            <a:avLst/>
          </a:prstGeom>
          <a:noFill/>
          <a:ln>
            <a:noFill/>
          </a:ln>
        </p:spPr>
        <p:txBody>
          <a:bodyPr wrap="square" lIns="90000" tIns="54000" rIns="90000" bIns="90000" rtlCol="0">
            <a:noAutofit/>
          </a:bodyPr>
          <a:lstStyle/>
          <a:p>
            <a:r>
              <a:rPr lang="cs-CZ" sz="1200" i="1" dirty="0"/>
              <a:t>zdroj: </a:t>
            </a:r>
            <a:r>
              <a:rPr lang="cs-CZ" sz="1200" i="1" dirty="0" err="1"/>
              <a:t>GfK</a:t>
            </a:r>
            <a:r>
              <a:rPr lang="cs-CZ" sz="1200" i="1" dirty="0"/>
              <a:t>    pro WorldDAB, srpen 2021</a:t>
            </a:r>
          </a:p>
          <a:p>
            <a:r>
              <a:rPr lang="cs-CZ" sz="1200" i="1" dirty="0"/>
              <a:t>(kontinuální průzkum ve 12 </a:t>
            </a:r>
            <a:r>
              <a:rPr lang="cs-CZ" sz="1200" i="1" dirty="0" err="1"/>
              <a:t>evrop</a:t>
            </a:r>
            <a:r>
              <a:rPr lang="cs-CZ" sz="1200" i="1" dirty="0"/>
              <a:t>. zemích)</a:t>
            </a:r>
          </a:p>
        </p:txBody>
      </p:sp>
    </p:spTree>
    <p:extLst>
      <p:ext uri="{BB962C8B-B14F-4D97-AF65-F5344CB8AC3E}">
        <p14:creationId xmlns:p14="http://schemas.microsoft.com/office/powerpoint/2010/main" val="175920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36" y="1024384"/>
            <a:ext cx="65278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388800"/>
            <a:ext cx="8302080" cy="540000"/>
          </a:xfrm>
        </p:spPr>
        <p:txBody>
          <a:bodyPr/>
          <a:lstStyle/>
          <a:p>
            <a:r>
              <a:rPr lang="cs-CZ" sz="2400" dirty="0"/>
              <a:t>Kontinuální průzkum prodeje DAB+ přijímačů v ČR (</a:t>
            </a:r>
            <a:r>
              <a:rPr lang="cs-CZ" sz="2400" dirty="0" err="1"/>
              <a:t>GfK</a:t>
            </a:r>
            <a:r>
              <a:rPr lang="cs-CZ" sz="2400" dirty="0"/>
              <a:t>)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4011910"/>
            <a:ext cx="91440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obsah 6"/>
          <p:cNvSpPr>
            <a:spLocks noGrp="1"/>
          </p:cNvSpPr>
          <p:nvPr>
            <p:ph idx="1"/>
          </p:nvPr>
        </p:nvSpPr>
        <p:spPr>
          <a:xfrm>
            <a:off x="2555776" y="4191930"/>
            <a:ext cx="5832000" cy="75608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sz="1400" b="1" dirty="0"/>
              <a:t>Měsíční prodeje DAB+ přijímačů v tisících</a:t>
            </a:r>
          </a:p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Meziroční nárůsty jsou od roku 2017 řádově 100%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423935" y="1419622"/>
            <a:ext cx="1224136" cy="1368152"/>
          </a:xfrm>
          <a:prstGeom prst="rect">
            <a:avLst/>
          </a:prstGeom>
          <a:noFill/>
          <a:ln>
            <a:noFill/>
          </a:ln>
        </p:spPr>
        <p:txBody>
          <a:bodyPr wrap="square" lIns="90000" tIns="54000" rIns="90000" bIns="90000" rtlCol="0">
            <a:noAutofit/>
          </a:bodyPr>
          <a:lstStyle/>
          <a:p>
            <a:r>
              <a:rPr lang="cs-CZ" sz="1200" i="1" dirty="0"/>
              <a:t>zdroj: </a:t>
            </a:r>
            <a:r>
              <a:rPr lang="cs-CZ" sz="1200" i="1" dirty="0" err="1"/>
              <a:t>GfK</a:t>
            </a:r>
            <a:r>
              <a:rPr lang="cs-CZ" sz="1200" i="1" dirty="0"/>
              <a:t>    pro WorldDAB, srpen 2021</a:t>
            </a:r>
          </a:p>
          <a:p>
            <a:r>
              <a:rPr lang="cs-CZ" sz="1200" i="1" dirty="0"/>
              <a:t>(kontinuální průzkum ve 12 </a:t>
            </a:r>
            <a:r>
              <a:rPr lang="cs-CZ" sz="1200" i="1" dirty="0" err="1"/>
              <a:t>evrop</a:t>
            </a:r>
            <a:r>
              <a:rPr lang="cs-CZ" sz="1200" i="1" dirty="0"/>
              <a:t>. zemích)</a:t>
            </a:r>
          </a:p>
        </p:txBody>
      </p:sp>
    </p:spTree>
    <p:extLst>
      <p:ext uri="{BB962C8B-B14F-4D97-AF65-F5344CB8AC3E}">
        <p14:creationId xmlns:p14="http://schemas.microsoft.com/office/powerpoint/2010/main" val="886138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1021184"/>
            <a:ext cx="65151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388800"/>
            <a:ext cx="8446096" cy="540000"/>
          </a:xfrm>
        </p:spPr>
        <p:txBody>
          <a:bodyPr/>
          <a:lstStyle/>
          <a:p>
            <a:r>
              <a:rPr lang="cs-CZ" sz="2400" dirty="0"/>
              <a:t>Kontinuální průzkum prodeje DAB+ přijímačů v ČR (</a:t>
            </a:r>
            <a:r>
              <a:rPr lang="cs-CZ" sz="2400" dirty="0" err="1"/>
              <a:t>GfK</a:t>
            </a:r>
            <a:r>
              <a:rPr lang="cs-CZ" sz="2400" dirty="0"/>
              <a:t>)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3939902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obsah 6"/>
          <p:cNvSpPr>
            <a:spLocks noGrp="1"/>
          </p:cNvSpPr>
          <p:nvPr>
            <p:ph idx="1"/>
          </p:nvPr>
        </p:nvSpPr>
        <p:spPr>
          <a:xfrm>
            <a:off x="2555776" y="4191930"/>
            <a:ext cx="5832000" cy="75608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sz="1400" b="1" dirty="0"/>
              <a:t>Meziroční trendy prodeje DAB+ přijímačů v Evropě</a:t>
            </a:r>
          </a:p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Analogové přijímače klesají v celé Evropě</a:t>
            </a:r>
          </a:p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DAB+ přijímače rostou, v ČR dlouhodobě nejvíce (114%)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423935" y="1419622"/>
            <a:ext cx="1224136" cy="1368152"/>
          </a:xfrm>
          <a:prstGeom prst="rect">
            <a:avLst/>
          </a:prstGeom>
          <a:noFill/>
          <a:ln>
            <a:noFill/>
          </a:ln>
        </p:spPr>
        <p:txBody>
          <a:bodyPr wrap="square" lIns="90000" tIns="54000" rIns="90000" bIns="90000" rtlCol="0">
            <a:noAutofit/>
          </a:bodyPr>
          <a:lstStyle/>
          <a:p>
            <a:r>
              <a:rPr lang="cs-CZ" sz="1200" i="1" dirty="0"/>
              <a:t>zdroj: </a:t>
            </a:r>
            <a:r>
              <a:rPr lang="cs-CZ" sz="1200" i="1" dirty="0" err="1"/>
              <a:t>GfK</a:t>
            </a:r>
            <a:r>
              <a:rPr lang="cs-CZ" sz="1200" i="1" dirty="0"/>
              <a:t>    pro WorldDAB, srpen 2021</a:t>
            </a:r>
          </a:p>
          <a:p>
            <a:r>
              <a:rPr lang="cs-CZ" sz="1200" i="1" dirty="0"/>
              <a:t>(kontinuální průzkum ve 12 </a:t>
            </a:r>
            <a:r>
              <a:rPr lang="cs-CZ" sz="1200" i="1" dirty="0" err="1"/>
              <a:t>evrop</a:t>
            </a:r>
            <a:r>
              <a:rPr lang="cs-CZ" sz="1200" i="1" dirty="0"/>
              <a:t>. zemích)</a:t>
            </a:r>
          </a:p>
        </p:txBody>
      </p:sp>
      <p:sp>
        <p:nvSpPr>
          <p:cNvPr id="3" name="Šipka doprava 2"/>
          <p:cNvSpPr/>
          <p:nvPr/>
        </p:nvSpPr>
        <p:spPr>
          <a:xfrm flipV="1">
            <a:off x="395536" y="3363838"/>
            <a:ext cx="360040" cy="2880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0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Kontinuální přehled prodejů nových automobilů v ČR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3939902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obsah 6"/>
          <p:cNvSpPr>
            <a:spLocks noGrp="1"/>
          </p:cNvSpPr>
          <p:nvPr>
            <p:ph idx="1"/>
          </p:nvPr>
        </p:nvSpPr>
        <p:spPr>
          <a:xfrm>
            <a:off x="2555776" y="4659982"/>
            <a:ext cx="5904656" cy="2880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sz="1400" b="1" dirty="0"/>
              <a:t>Ročně cca 250.000 nově registrovaných automobilů, nyní s DAB+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423934" y="1419622"/>
            <a:ext cx="1396537" cy="1080120"/>
          </a:xfrm>
          <a:prstGeom prst="rect">
            <a:avLst/>
          </a:prstGeom>
          <a:noFill/>
          <a:ln>
            <a:noFill/>
          </a:ln>
        </p:spPr>
        <p:txBody>
          <a:bodyPr wrap="square" lIns="90000" tIns="54000" rIns="90000" bIns="90000" rtlCol="0">
            <a:noAutofit/>
          </a:bodyPr>
          <a:lstStyle/>
          <a:p>
            <a:r>
              <a:rPr lang="cs-CZ" sz="1200" i="1" dirty="0"/>
              <a:t>zdroj: SDA-CIA, Svaz dovozců automobilů, 2021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t="14326" b="11089"/>
          <a:stretch/>
        </p:blipFill>
        <p:spPr>
          <a:xfrm>
            <a:off x="368699" y="1131590"/>
            <a:ext cx="6939605" cy="3483036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>
            <a:off x="6365220" y="2592690"/>
            <a:ext cx="720080" cy="144016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244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694"/>
            <a:ext cx="9144000" cy="540000"/>
          </a:xfrm>
        </p:spPr>
        <p:txBody>
          <a:bodyPr/>
          <a:lstStyle/>
          <a:p>
            <a:pPr algn="ctr"/>
            <a:r>
              <a:rPr lang="cs-CZ" sz="3600" dirty="0"/>
              <a:t>5. DISTRIBUČNÍ MIX</a:t>
            </a:r>
          </a:p>
        </p:txBody>
      </p:sp>
    </p:spTree>
    <p:extLst>
      <p:ext uri="{BB962C8B-B14F-4D97-AF65-F5344CB8AC3E}">
        <p14:creationId xmlns:p14="http://schemas.microsoft.com/office/powerpoint/2010/main" val="428548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Distribuční platformy Českého rozhlasu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90400" y="1221942"/>
            <a:ext cx="7365976" cy="557720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Český rozhlas je všude tam, kde jsou jeho posluchači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75187195"/>
              </p:ext>
            </p:extLst>
          </p:nvPr>
        </p:nvGraphicFramePr>
        <p:xfrm>
          <a:off x="2267744" y="1779662"/>
          <a:ext cx="5308364" cy="2578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4282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5496" y="4155926"/>
            <a:ext cx="187220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Ukončení vysílání ČRo na AM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90400" y="1221942"/>
            <a:ext cx="8086056" cy="1205792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31.12.2021 ukončení vysílání na </a:t>
            </a:r>
            <a:r>
              <a:rPr lang="cs-CZ" sz="2000" b="1" dirty="0"/>
              <a:t>SV</a:t>
            </a:r>
            <a:r>
              <a:rPr lang="cs-CZ" sz="2000" dirty="0"/>
              <a:t> (</a:t>
            </a:r>
            <a:r>
              <a:rPr lang="cs-CZ" sz="2000" b="1" dirty="0"/>
              <a:t>Dvojka, Plus</a:t>
            </a:r>
            <a:r>
              <a:rPr lang="cs-CZ" sz="2000" dirty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31.12.2021 ukončení vysílání na </a:t>
            </a:r>
            <a:r>
              <a:rPr lang="cs-CZ" sz="2000" b="1" dirty="0"/>
              <a:t>DV</a:t>
            </a:r>
            <a:r>
              <a:rPr lang="cs-CZ" sz="2000" dirty="0"/>
              <a:t> (</a:t>
            </a:r>
            <a:r>
              <a:rPr lang="cs-CZ" sz="2000" b="1" dirty="0"/>
              <a:t>Radiožurnál</a:t>
            </a:r>
            <a:r>
              <a:rPr lang="cs-CZ" sz="2000" dirty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12823" r="20421" b="5739"/>
          <a:stretch/>
        </p:blipFill>
        <p:spPr>
          <a:xfrm>
            <a:off x="971600" y="2266371"/>
            <a:ext cx="3096344" cy="262855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" name="Zástupný symbol pro obsah 6"/>
          <p:cNvSpPr txBox="1">
            <a:spLocks/>
          </p:cNvSpPr>
          <p:nvPr/>
        </p:nvSpPr>
        <p:spPr>
          <a:xfrm>
            <a:off x="4785828" y="2580134"/>
            <a:ext cx="4043028" cy="1863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2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6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4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migrační kampaň</a:t>
            </a:r>
          </a:p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call centrum</a:t>
            </a:r>
          </a:p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odpojované vysílání na AM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finance z AM pro DAB+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22158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Marketingová podpora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988732"/>
            <a:ext cx="2880319" cy="404243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2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682" y="1408318"/>
            <a:ext cx="4343400" cy="322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/>
          <a:srcRect l="23699" t="19302" r="23973" b="14384"/>
          <a:stretch/>
        </p:blipFill>
        <p:spPr>
          <a:xfrm rot="21139001">
            <a:off x="4079580" y="850406"/>
            <a:ext cx="2083667" cy="16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6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694"/>
            <a:ext cx="9144000" cy="792088"/>
          </a:xfrm>
        </p:spPr>
        <p:txBody>
          <a:bodyPr/>
          <a:lstStyle/>
          <a:p>
            <a:pPr algn="ctr"/>
            <a:r>
              <a:rPr lang="cs-CZ" sz="3600" dirty="0"/>
              <a:t>1. LEGISLATIVA</a:t>
            </a:r>
          </a:p>
        </p:txBody>
      </p:sp>
    </p:spTree>
    <p:extLst>
      <p:ext uri="{BB962C8B-B14F-4D97-AF65-F5344CB8AC3E}">
        <p14:creationId xmlns:p14="http://schemas.microsoft.com/office/powerpoint/2010/main" val="1181459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Marketingová podpora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2"/>
          <a:stretch/>
        </p:blipFill>
        <p:spPr>
          <a:xfrm>
            <a:off x="611560" y="1171753"/>
            <a:ext cx="3107184" cy="348663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2" t="13971" r="21996" b="10537"/>
          <a:stretch/>
        </p:blipFill>
        <p:spPr>
          <a:xfrm>
            <a:off x="4644008" y="1178823"/>
            <a:ext cx="2596617" cy="186991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" b="16145"/>
          <a:stretch/>
        </p:blipFill>
        <p:spPr>
          <a:xfrm>
            <a:off x="4303782" y="2859782"/>
            <a:ext cx="468135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30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Český rozhlas | Vinohradská 12, 120 99 Praha 2 | www.rozhlas.cz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90400" y="1635646"/>
            <a:ext cx="7956000" cy="576064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Novela ZEK a zákona o Českém rozhlase (15.9.2021)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90400" y="1221942"/>
            <a:ext cx="7365976" cy="307800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dirty="0"/>
              <a:t>Vyhrazení DAB+ multiplexu pro Český rozhlas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dirty="0"/>
              <a:t>Otevření prostoru pro přidělení komerčních multiplexů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dirty="0"/>
              <a:t>Implementace EECC („DAB+ v autech“)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11064" r="14410" b="8482"/>
          <a:stretch/>
        </p:blipFill>
        <p:spPr bwMode="auto">
          <a:xfrm>
            <a:off x="5644864" y="2859782"/>
            <a:ext cx="2919061" cy="176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98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067694"/>
            <a:ext cx="9073008" cy="540000"/>
          </a:xfrm>
        </p:spPr>
        <p:txBody>
          <a:bodyPr/>
          <a:lstStyle/>
          <a:p>
            <a:pPr algn="ctr"/>
            <a:r>
              <a:rPr lang="cs-CZ" sz="3600" dirty="0"/>
              <a:t>2. POKRYTÍ</a:t>
            </a:r>
          </a:p>
        </p:txBody>
      </p:sp>
    </p:spTree>
    <p:extLst>
      <p:ext uri="{BB962C8B-B14F-4D97-AF65-F5344CB8AC3E}">
        <p14:creationId xmlns:p14="http://schemas.microsoft.com/office/powerpoint/2010/main" val="386137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Pokrytí multiplexu Českého rozhlasu (k 25.9.2020)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896" y="1067348"/>
            <a:ext cx="5743432" cy="344666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762148" y="1988840"/>
            <a:ext cx="3228528" cy="1879054"/>
          </a:xfrm>
          <a:prstGeom prst="rect">
            <a:avLst/>
          </a:prstGeom>
          <a:noFill/>
        </p:spPr>
        <p:txBody>
          <a:bodyPr wrap="square" lIns="90000" tIns="54000" rIns="90000" bIns="90000" rtlCol="0">
            <a:noAutofit/>
          </a:bodyPr>
          <a:lstStyle/>
          <a:p>
            <a:pPr algn="ctr"/>
            <a:r>
              <a:rPr lang="cs-CZ" sz="9600" b="1" dirty="0"/>
              <a:t>95%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76256" y="4155926"/>
            <a:ext cx="1770518" cy="289984"/>
          </a:xfrm>
          <a:prstGeom prst="rect">
            <a:avLst/>
          </a:prstGeom>
          <a:noFill/>
          <a:ln>
            <a:noFill/>
          </a:ln>
        </p:spPr>
        <p:txBody>
          <a:bodyPr wrap="square" lIns="90000" tIns="54000" rIns="90000" bIns="90000" rtlCol="0">
            <a:noAutofit/>
          </a:bodyPr>
          <a:lstStyle/>
          <a:p>
            <a:r>
              <a:rPr lang="cs-CZ" sz="1000" dirty="0"/>
              <a:t>pro 58 </a:t>
            </a:r>
            <a:r>
              <a:rPr lang="cs-CZ" sz="1000" dirty="0" err="1"/>
              <a:t>dBuV</a:t>
            </a:r>
            <a:r>
              <a:rPr lang="cs-CZ" sz="1000" dirty="0"/>
              <a:t>/m</a:t>
            </a:r>
          </a:p>
        </p:txBody>
      </p:sp>
    </p:spTree>
    <p:extLst>
      <p:ext uri="{BB962C8B-B14F-4D97-AF65-F5344CB8AC3E}">
        <p14:creationId xmlns:p14="http://schemas.microsoft.com/office/powerpoint/2010/main" val="3369259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694"/>
            <a:ext cx="9144000" cy="540000"/>
          </a:xfrm>
        </p:spPr>
        <p:txBody>
          <a:bodyPr/>
          <a:lstStyle/>
          <a:p>
            <a:pPr algn="ctr"/>
            <a:r>
              <a:rPr lang="cs-CZ" sz="3600" dirty="0"/>
              <a:t>3. OBSAH</a:t>
            </a:r>
          </a:p>
        </p:txBody>
      </p:sp>
    </p:spTree>
    <p:extLst>
      <p:ext uri="{BB962C8B-B14F-4D97-AF65-F5344CB8AC3E}">
        <p14:creationId xmlns:p14="http://schemas.microsoft.com/office/powerpoint/2010/main" val="407449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Obsah multiplexu Českého rozhlasu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488896"/>
              </p:ext>
            </p:extLst>
          </p:nvPr>
        </p:nvGraphicFramePr>
        <p:xfrm>
          <a:off x="1619672" y="2139702"/>
          <a:ext cx="6423372" cy="2133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5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843">
                <a:tc>
                  <a:txBody>
                    <a:bodyPr/>
                    <a:lstStyle/>
                    <a:p>
                      <a:r>
                        <a:rPr lang="cs-CZ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Radiožurnál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</a:t>
                      </a:r>
                      <a:r>
                        <a:rPr lang="cs-CZ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Wave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Region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843"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Dvojka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Rádio Junior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České Budějovice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Ostrava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843"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Vltava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D-dur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Plzeň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Vysočina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843"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Jazz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Liberec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Olomouc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843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Rádio DAB Praha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Pardubice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Zlín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843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Radiožurnál Sport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Karlovy Vary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Hradec Králové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843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Pohoda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Sever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Zástupný symbol pro obsah 6"/>
          <p:cNvSpPr txBox="1">
            <a:spLocks/>
          </p:cNvSpPr>
          <p:nvPr/>
        </p:nvSpPr>
        <p:spPr>
          <a:xfrm>
            <a:off x="590400" y="1221942"/>
            <a:ext cx="8302080" cy="11337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2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6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4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všech</a:t>
            </a:r>
            <a:r>
              <a:rPr lang="cs-CZ" sz="2000" b="1" dirty="0"/>
              <a:t> 24</a:t>
            </a:r>
            <a:r>
              <a:rPr lang="cs-CZ" sz="2000" dirty="0"/>
              <a:t> stanic ČRo je v DAB+ (vč. multimediálních dat)</a:t>
            </a:r>
          </a:p>
          <a:p>
            <a:pPr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478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Obsah multiplexu Českého rozhlasu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839704"/>
              </p:ext>
            </p:extLst>
          </p:nvPr>
        </p:nvGraphicFramePr>
        <p:xfrm>
          <a:off x="1619672" y="2139702"/>
          <a:ext cx="6423372" cy="2133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5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843">
                <a:tc>
                  <a:txBody>
                    <a:bodyPr/>
                    <a:lstStyle/>
                    <a:p>
                      <a:r>
                        <a:rPr lang="cs-CZ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Radiožurnál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</a:t>
                      </a:r>
                      <a:r>
                        <a:rPr lang="cs-CZ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Wave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Region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843"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Dvojka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Rádio Junior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České Budějovice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Ostrava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843"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Vltava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D-dur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Plzeň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Vysočina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843"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Jazz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Liberec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Olomouc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843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Rádio DAB Praha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Pardubice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Zlín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843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Radiožurnál Sport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Karlovy Vary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Hradec Králové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843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Pohoda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Sever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Zástupný symbol pro obsah 6"/>
          <p:cNvSpPr txBox="1">
            <a:spLocks/>
          </p:cNvSpPr>
          <p:nvPr/>
        </p:nvSpPr>
        <p:spPr>
          <a:xfrm>
            <a:off x="590400" y="1221942"/>
            <a:ext cx="8446096" cy="11337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2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6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4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všech</a:t>
            </a:r>
            <a:r>
              <a:rPr lang="cs-CZ" sz="2000" b="1" dirty="0"/>
              <a:t> 24</a:t>
            </a:r>
            <a:r>
              <a:rPr lang="cs-CZ" sz="2000" dirty="0"/>
              <a:t> stanic ČRo je v DAB+ (vč. multimediálních dat)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 roce </a:t>
            </a:r>
            <a:r>
              <a:rPr lang="cs-CZ" sz="2000" b="1" dirty="0"/>
              <a:t>2021</a:t>
            </a:r>
            <a:r>
              <a:rPr lang="cs-CZ" sz="2000" dirty="0"/>
              <a:t> - </a:t>
            </a:r>
            <a:r>
              <a:rPr lang="cs-CZ" sz="2000" b="1" dirty="0"/>
              <a:t>dvě nové stanice</a:t>
            </a:r>
          </a:p>
          <a:p>
            <a:pPr>
              <a:spcAft>
                <a:spcPts val="600"/>
              </a:spcAft>
            </a:pPr>
            <a:endParaRPr lang="cs-CZ" sz="2000" dirty="0"/>
          </a:p>
        </p:txBody>
      </p:sp>
      <p:sp>
        <p:nvSpPr>
          <p:cNvPr id="10" name="Ovál 9"/>
          <p:cNvSpPr/>
          <p:nvPr/>
        </p:nvSpPr>
        <p:spPr>
          <a:xfrm>
            <a:off x="3059832" y="3579862"/>
            <a:ext cx="1800200" cy="79208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Radiožurnál Sport - od 21.5.2021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t="2105"/>
          <a:stretch/>
        </p:blipFill>
        <p:spPr>
          <a:xfrm>
            <a:off x="0" y="915566"/>
            <a:ext cx="9144000" cy="4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91557"/>
      </p:ext>
    </p:extLst>
  </p:cSld>
  <p:clrMapOvr>
    <a:masterClrMapping/>
  </p:clrMapOvr>
</p:sld>
</file>

<file path=ppt/theme/theme1.xml><?xml version="1.0" encoding="utf-8"?>
<a:theme xmlns:a="http://schemas.openxmlformats.org/drawingml/2006/main" name="Czech Tourism">
  <a:themeElements>
    <a:clrScheme name="Czech Radio">
      <a:dk1>
        <a:srgbClr val="000F37"/>
      </a:dk1>
      <a:lt1>
        <a:sysClr val="window" lastClr="FFFFFF"/>
      </a:lt1>
      <a:dk2>
        <a:srgbClr val="519FD7"/>
      </a:dk2>
      <a:lt2>
        <a:srgbClr val="DADAE2"/>
      </a:lt2>
      <a:accent1>
        <a:srgbClr val="000F37"/>
      </a:accent1>
      <a:accent2>
        <a:srgbClr val="519FD7"/>
      </a:accent2>
      <a:accent3>
        <a:srgbClr val="0058A9"/>
      </a:accent3>
      <a:accent4>
        <a:srgbClr val="A8CFEC"/>
      </a:accent4>
      <a:accent5>
        <a:srgbClr val="82879B"/>
      </a:accent5>
      <a:accent6>
        <a:srgbClr val="DADAE2"/>
      </a:accent6>
      <a:hlink>
        <a:srgbClr val="000F37"/>
      </a:hlink>
      <a:folHlink>
        <a:srgbClr val="878787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2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4"/>
        </a:solidFill>
      </a:spPr>
      <a:bodyPr wrap="square" lIns="90000" tIns="54000" rIns="90000" bIns="90000" rtlCol="0">
        <a:no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467</Words>
  <Application>Microsoft Office PowerPoint</Application>
  <PresentationFormat>Předvádění na obrazovce (16:9)</PresentationFormat>
  <Paragraphs>112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Czech Tourism</vt:lpstr>
      <vt:lpstr>Digitální rádio DAB+</vt:lpstr>
      <vt:lpstr>1. LEGISLATIVA</vt:lpstr>
      <vt:lpstr>Novela ZEK a zákona o Českém rozhlase (15.9.2021)</vt:lpstr>
      <vt:lpstr>2. POKRYTÍ</vt:lpstr>
      <vt:lpstr>Pokrytí multiplexu Českého rozhlasu (k 25.9.2020)</vt:lpstr>
      <vt:lpstr>3. OBSAH</vt:lpstr>
      <vt:lpstr>Obsah multiplexu Českého rozhlasu</vt:lpstr>
      <vt:lpstr>Obsah multiplexu Českého rozhlasu</vt:lpstr>
      <vt:lpstr>Radiožurnál Sport - od 21.5.2021</vt:lpstr>
      <vt:lpstr>ČRo Pohoda - od 1.10.2021</vt:lpstr>
      <vt:lpstr>4. PŘIJÍMAČE</vt:lpstr>
      <vt:lpstr>Kontinuální průzkum prodeje DAB+ přijímačů v ČR (GfK)</vt:lpstr>
      <vt:lpstr>Kontinuální průzkum prodeje DAB+ přijímačů v ČR (GfK)</vt:lpstr>
      <vt:lpstr>Kontinuální průzkum prodeje DAB+ přijímačů v ČR (GfK)</vt:lpstr>
      <vt:lpstr>Kontinuální přehled prodejů nových automobilů v ČR</vt:lpstr>
      <vt:lpstr>5. DISTRIBUČNÍ MIX</vt:lpstr>
      <vt:lpstr>Distribuční platformy Českého rozhlasu</vt:lpstr>
      <vt:lpstr>Ukončení vysílání ČRo na AM</vt:lpstr>
      <vt:lpstr>Marketingová podpora</vt:lpstr>
      <vt:lpstr>Marketingová podpora</vt:lpstr>
      <vt:lpstr>Prezentace aplikace PowerPoint</vt:lpstr>
    </vt:vector>
  </TitlesOfParts>
  <Company>ČRo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karel.zyka@rozhlas.cz</dc:creator>
  <cp:lastModifiedBy>Jan Potůček</cp:lastModifiedBy>
  <cp:revision>85</cp:revision>
  <cp:lastPrinted>2021-09-21T14:36:46Z</cp:lastPrinted>
  <dcterms:created xsi:type="dcterms:W3CDTF">2012-10-09T11:29:31Z</dcterms:created>
  <dcterms:modified xsi:type="dcterms:W3CDTF">2021-09-21T16:04:30Z</dcterms:modified>
</cp:coreProperties>
</file>