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87" r:id="rId4"/>
    <p:sldId id="278" r:id="rId5"/>
    <p:sldId id="288" r:id="rId6"/>
    <p:sldId id="336" r:id="rId7"/>
    <p:sldId id="344" r:id="rId8"/>
    <p:sldId id="342" r:id="rId9"/>
    <p:sldId id="343" r:id="rId10"/>
    <p:sldId id="345" r:id="rId11"/>
    <p:sldId id="346" r:id="rId12"/>
    <p:sldId id="347" r:id="rId13"/>
    <p:sldId id="348" r:id="rId14"/>
    <p:sldId id="349" r:id="rId15"/>
    <p:sldId id="351" r:id="rId16"/>
    <p:sldId id="353" r:id="rId17"/>
    <p:sldId id="350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33" r:id="rId27"/>
    <p:sldId id="335" r:id="rId28"/>
    <p:sldId id="306" r:id="rId29"/>
    <p:sldId id="307" r:id="rId30"/>
    <p:sldId id="308" r:id="rId31"/>
    <p:sldId id="363" r:id="rId32"/>
    <p:sldId id="362" r:id="rId33"/>
    <p:sldId id="326" r:id="rId34"/>
    <p:sldId id="328" r:id="rId35"/>
    <p:sldId id="352" r:id="rId36"/>
    <p:sldId id="365" r:id="rId37"/>
    <p:sldId id="280" r:id="rId3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iaková Martina" initials="PM" lastIdx="4" clrIdx="0">
    <p:extLst>
      <p:ext uri="{19B8F6BF-5375-455C-9EA6-DF929625EA0E}">
        <p15:presenceInfo xmlns:p15="http://schemas.microsoft.com/office/powerpoint/2012/main" userId="S-1-5-21-1516916145-3332080500-352412931-4786" providerId="AD"/>
      </p:ext>
    </p:extLst>
  </p:cmAuthor>
  <p:cmAuthor id="2" name="Menger Jan" initials="MJ" lastIdx="1" clrIdx="1">
    <p:extLst>
      <p:ext uri="{19B8F6BF-5375-455C-9EA6-DF929625EA0E}">
        <p15:presenceInfo xmlns:p15="http://schemas.microsoft.com/office/powerpoint/2012/main" userId="S-1-5-21-1516916145-3332080500-352412931-1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63D"/>
    <a:srgbClr val="000730"/>
    <a:srgbClr val="323D5D"/>
    <a:srgbClr val="23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1D1F8-47F0-4CFB-9B2B-DD3409A903DE}" v="13" dt="2022-06-16T18:33:39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3488" autoAdjust="0"/>
  </p:normalViewPr>
  <p:slideViewPr>
    <p:cSldViewPr snapToGrid="0">
      <p:cViewPr varScale="1">
        <p:scale>
          <a:sx n="104" d="100"/>
          <a:sy n="104" d="100"/>
        </p:scale>
        <p:origin x="1134" y="10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2B6C7-439B-4AED-ABE2-741445961C5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BE15-2EA1-43AE-9F81-1495DF120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62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54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73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05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03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671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290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68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195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01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061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45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980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19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396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732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11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779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138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635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316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471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07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639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858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854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724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625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583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2FE9-C65A-486F-9D2B-AF54353D16D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888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86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75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29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97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8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66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BE15-2EA1-43AE-9F81-1495DF1202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4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80DEF-5036-CC7A-8117-442519B6C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ACFABB-560C-4E9A-5307-9C9667946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5928C6-764D-373F-90D7-0202F630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6ADB15-C869-D1F9-C4D4-4266CA7F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9281A2-F778-1CDB-0A8E-29FFB1DB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16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041C0-CF0E-B988-ACEC-C4DC3759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F0EEFE-8B04-9950-1A41-20299C558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ADE6E2-C006-E937-621A-4811EFEB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BCE5DE-4F6E-C7F8-A930-14E0CD5F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52FF4A-0C7F-49EC-6338-133529DF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885D76E-975D-5012-4093-F1DC47727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0B7370-D851-26AC-A8A3-2265D1024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2F1DC7-32EF-ACBA-3626-F4E27FB8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3D0B26-A9A4-3739-5138-CC4B632E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F5164-3B19-313C-D26E-DCF81537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86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80DEF-5036-CC7A-8117-442519B6C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ACFABB-560C-4E9A-5307-9C9667946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5928C6-764D-373F-90D7-0202F630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6ADB15-C869-D1F9-C4D4-4266CA7F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9281A2-F778-1CDB-0A8E-29FFB1DB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61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DC8DF-A9A1-5719-DC8D-4529BC24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65126"/>
            <a:ext cx="9068400" cy="399600"/>
          </a:xfrm>
        </p:spPr>
        <p:txBody>
          <a:bodyPr>
            <a:normAutofit/>
          </a:bodyPr>
          <a:lstStyle>
            <a:lvl1pPr>
              <a:defRPr sz="2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705D4-4793-230F-A19F-3CD0544D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0800"/>
            <a:ext cx="11437200" cy="15732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E9278-8B39-FEDC-3A83-2092DB3F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9971BE-4310-C738-E7F4-4EE5C43B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02BFF-495A-690A-E771-93140A04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73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83CA2-776D-28FC-CB48-4F919095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CD247D-BC7B-C1D9-0D48-850EA3C83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572384-072A-EF94-993A-F41C1334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1D3FF2-AF60-E2CC-D466-B5747B64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1BF98C-83EE-C969-B8C2-B6257540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08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1F62F-29AD-E5E6-5506-4F67E69D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31FC0-CFA8-1864-C499-3225AE79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BAE7BD-B810-FFC5-09F1-2FCDE0EC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64E57B-60D2-DE54-D327-8AFF01E4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AACF52-1948-D49C-41CC-D22B4B66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0DDF20-2268-8248-59FF-2337FC2B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36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0E2E1-3221-1534-FB98-4E33278B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570AD2-0134-32DD-51DA-FE99F70C5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E165E5-171B-BCD9-09B0-22F831FD2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0664EA-7D6B-E9D7-E488-D3DD497D6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ABFF2D-822C-73A8-85F3-611C073A0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40BCF6-ACF5-D684-A67F-0B0E233A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709C9A-C4AF-23A8-A256-CD16FDB1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ACA9EC-5D30-28D9-74EF-FFEC3B53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066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90E74-151A-A329-5B2A-78AEF514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96878B-5A32-675D-E436-5974F3FA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3C7F72-1736-2289-D2BF-54D0495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EAF13E-28B1-8C1E-72D5-CF515E99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600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831689-66F6-6E8B-FBC1-22062D00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B4EA87-0225-B728-2382-3415F166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4B242F-03B6-92C4-1D21-7FFC04D9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329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7F0A9-1E7B-3896-48B1-8663A1EA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4C6DD-AEDE-7BF6-CA58-13D9009BD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A2E0A8-9CDF-ED72-C7A3-953C57E2E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0F5AD8-970D-43B6-A64F-6EC86E5E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3A7B12-9DCD-4AF7-DC2F-5111F78F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B87022-41D4-822F-41B6-AA2D1532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4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DC8DF-A9A1-5719-DC8D-4529BC24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65126"/>
            <a:ext cx="9068400" cy="399600"/>
          </a:xfrm>
        </p:spPr>
        <p:txBody>
          <a:bodyPr>
            <a:normAutofit/>
          </a:bodyPr>
          <a:lstStyle>
            <a:lvl1pPr>
              <a:defRPr sz="2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705D4-4793-230F-A19F-3CD0544D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0800"/>
            <a:ext cx="11437200" cy="15732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E9278-8B39-FEDC-3A83-2092DB3F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9971BE-4310-C738-E7F4-4EE5C43B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02BFF-495A-690A-E771-93140A04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15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8BC6E-D5AE-D32C-CC55-618577AA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F5969A-A6AC-246C-A8FD-D10B9C086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18F440-CE4A-0DA8-4243-E5CE187B4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DB69A3-ECA7-B249-AD04-60B1A843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CCBEE7-A0E2-B4CA-F95A-8CDE004F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7E101A-C135-14D4-9978-6ACC3451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66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041C0-CF0E-B988-ACEC-C4DC3759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F0EEFE-8B04-9950-1A41-20299C558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ADE6E2-C006-E937-621A-4811EFEB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BCE5DE-4F6E-C7F8-A930-14E0CD5F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52FF4A-0C7F-49EC-6338-133529DF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5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885D76E-975D-5012-4093-F1DC47727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0B7370-D851-26AC-A8A3-2265D1024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2F1DC7-32EF-ACBA-3626-F4E27FB8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3D0B26-A9A4-3739-5138-CC4B632E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F5164-3B19-313C-D26E-DCF81537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99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83CA2-776D-28FC-CB48-4F919095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CD247D-BC7B-C1D9-0D48-850EA3C83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572384-072A-EF94-993A-F41C1334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1D3FF2-AF60-E2CC-D466-B5747B64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1BF98C-83EE-C969-B8C2-B6257540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08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1F62F-29AD-E5E6-5506-4F67E69D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31FC0-CFA8-1864-C499-3225AE79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BAE7BD-B810-FFC5-09F1-2FCDE0EC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64E57B-60D2-DE54-D327-8AFF01E4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AACF52-1948-D49C-41CC-D22B4B66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0DDF20-2268-8248-59FF-2337FC2B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35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0E2E1-3221-1534-FB98-4E33278B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570AD2-0134-32DD-51DA-FE99F70C5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E165E5-171B-BCD9-09B0-22F831FD2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0664EA-7D6B-E9D7-E488-D3DD497D6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ABFF2D-822C-73A8-85F3-611C073A0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40BCF6-ACF5-D684-A67F-0B0E233A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709C9A-C4AF-23A8-A256-CD16FDB1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ACA9EC-5D30-28D9-74EF-FFEC3B53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3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90E74-151A-A329-5B2A-78AEF514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96878B-5A32-675D-E436-5974F3FA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3C7F72-1736-2289-D2BF-54D0495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EAF13E-28B1-8C1E-72D5-CF515E99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831689-66F6-6E8B-FBC1-22062D00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B4EA87-0225-B728-2382-3415F166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4B242F-03B6-92C4-1D21-7FFC04D9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75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7F0A9-1E7B-3896-48B1-8663A1EA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4C6DD-AEDE-7BF6-CA58-13D9009BD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A2E0A8-9CDF-ED72-C7A3-953C57E2E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0F5AD8-970D-43B6-A64F-6EC86E5E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3A7B12-9DCD-4AF7-DC2F-5111F78F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B87022-41D4-822F-41B6-AA2D1532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01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8BC6E-D5AE-D32C-CC55-618577AA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F5969A-A6AC-246C-A8FD-D10B9C086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18F440-CE4A-0DA8-4243-E5CE187B4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DB69A3-ECA7-B249-AD04-60B1A843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CCBEE7-A0E2-B4CA-F95A-8CDE004F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7E101A-C135-14D4-9978-6ACC3451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02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6EB34C-D926-CB95-223B-D0F6952C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DE471F-947D-712C-9AF6-9C4D39BE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772874-144A-7FDA-C355-B0E08789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6F861-3864-72E5-67EA-86CF1F1C1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4DB2FB-03E9-267E-4BEA-A6DFD9FFC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6EB34C-D926-CB95-223B-D0F6952C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DE471F-947D-712C-9AF6-9C4D39BE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772874-144A-7FDA-C355-B0E08789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2B77-A097-4840-AAD2-DD180932CF73}" type="datetimeFigureOut">
              <a:rPr lang="cs-CZ" smtClean="0"/>
              <a:t>17.06.2022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6F861-3864-72E5-67EA-86CF1F1C1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4DB2FB-03E9-267E-4BEA-A6DFD9FFC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4F4B-305A-4E3D-92D5-D5A1981F9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157D7D9-047F-5B8B-5F1F-1D5C359D8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EFDB512-9C59-0371-27C6-73CD25805B03}"/>
              </a:ext>
            </a:extLst>
          </p:cNvPr>
          <p:cNvSpPr txBox="1"/>
          <p:nvPr/>
        </p:nvSpPr>
        <p:spPr>
          <a:xfrm>
            <a:off x="5506066" y="1865689"/>
            <a:ext cx="6017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Dlouhodobý plán rozvoje Českého rozhlasu v letech 2022 – 2027</a:t>
            </a:r>
          </a:p>
        </p:txBody>
      </p:sp>
    </p:spTree>
    <p:extLst>
      <p:ext uri="{BB962C8B-B14F-4D97-AF65-F5344CB8AC3E}">
        <p14:creationId xmlns:p14="http://schemas.microsoft.com/office/powerpoint/2010/main" val="177122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9" y="468495"/>
            <a:ext cx="695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PROGRAMOVÝCH SLOŽEK Českého rozhlasu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431319" y="1460104"/>
            <a:ext cx="6660858" cy="495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2027 PRO ZPRAVODAJSTVÍ: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Zpravodajský servis 24/7.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Kreativní zpracování velkých událostí (volby, olympiáda, výročí).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obsahu všemi složkami (RŽ, Plus, Sport,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iROZHLAS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V12).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Živé vstupy z domova, regionů i zahraničí.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Dvoustupňový editorský systém.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Pestrost a názorová pluralita.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 on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příležitostí.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 nových formátů.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Investigativní žurnalistika. 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zpravodajství.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8" name="Picture 2" descr="Český rozhlas znovu dosáhl na rekordní podíl na trhu, obliba stanice Plus  nadále roste | Digitální rádio">
            <a:extLst>
              <a:ext uri="{FF2B5EF4-FFF2-40B4-BE49-F238E27FC236}">
                <a16:creationId xmlns:a16="http://schemas.microsoft.com/office/drawing/2014/main" id="{278E1F88-B094-C4FB-0758-43BDD0E52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6" r="25510"/>
          <a:stretch/>
        </p:blipFill>
        <p:spPr bwMode="auto">
          <a:xfrm>
            <a:off x="7493620" y="0"/>
            <a:ext cx="4689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9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666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PROGRAMOVÝCH SLOŽEK Českého rozhlasu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431318" y="1326289"/>
            <a:ext cx="6906184" cy="545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2027 PRO PROGRAM: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Nabízet program pro široké spektrum posluchačů napříč věkovými, genderovými či socioekonomickými ukazateli. Nerezignovat na oslovování žádné skupiny, zvláště z kategorie sociálně ohrožených.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Upevňovat pozici Českého rozhlasu jako největšího producenta a inovátora audio formátů, resp.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českém online prostředí.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krátkodobé projekty, vhodné pro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prostředí, a propojovat je s tradiční typickou nabídkou pro stanice v lineáru. U projektů pro děti a mladé lidi klást důraz na on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produkci. U tradičního rozhlasového publika zůstává na prvním místě lineární vysílání.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Pěstovat unikátní rozhlasové žánry - rozhlasová hra, dokument.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případě finančních úspor snížit objem výroby a zvýšit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reprízovost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Kultivovat externí spolupráci s autory a aktivně podporovat konkurenční prostředí pro interní rozhlasovou výrobu.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penetraci DAB+ přístroji v populaci.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755A1C-253A-479E-9462-4EA206246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1" t="-303" r="8971" b="303"/>
          <a:stretch/>
        </p:blipFill>
        <p:spPr>
          <a:xfrm>
            <a:off x="7616536" y="0"/>
            <a:ext cx="4575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666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PROGRAMOVÝCH SLOŽEK Českého rozhlasu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431318" y="1326289"/>
            <a:ext cx="6906184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2027 PRO REGIONÁLNÍ VYSÍLÁNÍ:</a:t>
            </a:r>
            <a:endParaRPr lang="cs-CZ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Každodenní průvodce a partner posluchače.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regionální zpravodajství.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servisních rubrik (finanční, právní, zdravotní atp.).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kulturní identity regionu.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vztahu s posluchači pomocí kontaktních pořadů a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eventů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Vysílání kvalitních zábavných pořadů.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1026" name="Picture 2" descr="Humoriáda na cestách v Jihlavě. V sále bylo na čtyři stovky nadšených  diváků | Vysočina">
            <a:extLst>
              <a:ext uri="{FF2B5EF4-FFF2-40B4-BE49-F238E27FC236}">
                <a16:creationId xmlns:a16="http://schemas.microsoft.com/office/drawing/2014/main" id="{1F964CFB-4AD2-2651-BB1F-D583870F7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35415"/>
          <a:stretch/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7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ČRo </a:t>
            </a:r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radiožurnál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868604"/>
            <a:ext cx="3293806" cy="57886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1170093"/>
            <a:ext cx="3293806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 884 tis.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WR 1670 tis.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11,5%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trhu.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ATS 172 min.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ČRo a třetí strany: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1, 9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mil. 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puštění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KAŽDÝ DEN S VÁMI.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 40 </a:t>
            </a:r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let, vyšší </a:t>
            </a:r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socioekonomické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kategorie. </a:t>
            </a:r>
          </a:p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Cílová skupina: 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</a:t>
            </a:r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SŠ/VŠ v rozhodujících či odborných pozicích. </a:t>
            </a: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Hudba: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Pop (éra 80’s/90’s/00´s), vedlejší hudební styly: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dance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-pop, pop-rock, folk-rock.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12-13 %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trhu.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růst +10 %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ročně.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pPr lvl="0"/>
            <a:endParaRPr lang="cs-CZ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170093"/>
            <a:ext cx="7538583" cy="622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Zůstat jedničkou na trhu při zachování maximální důvěryhodnosti u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posluchačů.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Lineární vysílání postavené na přesném zpravodajství, aktuální publicistice, živých vstupech přímo z terénu (domov, regiony, zahraničí i sport), užitečných informacích, dopravě a hudbě.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Udržet 1. místo poslechovosti.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Udržet vysokou důvěryhodnost.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Udržet vysokou kreativitu při speciálních událostech a výročích.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Schopnost přejít do speciálního vysílání bez hudby 24/7.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Zvýšit citovanost Radiožurnálu (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investigativa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vlastní témata, rozhovorové pořady).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Naplňovat potřeby posluchačů (ekonomika, sociální věci, zdravotnictví, školství, bydlení).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Naplňovat očekávání posluchačů: kreativita a rychlost, speciály, události, čistý zvuk.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prezentaci v online prostředí.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novou komunikační kampaň i zvukovou grafiku.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Zatraktivnit ranní vysílání.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72875" y="2043051"/>
            <a:ext cx="2190142" cy="5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ČRo </a:t>
            </a:r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Radiožurnál sport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769620"/>
            <a:ext cx="3293806" cy="5876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868605"/>
            <a:ext cx="3293806" cy="642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 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 6 tis.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WR 16 tis.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ATS 175 min.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ČRo a třetí strany: 108 tis. spuštění.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POSLOUCHEJ SPORT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Muž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 30 a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 lety z různých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socioekonomických skupin, s velkým zájmem o sportovní zpravodajství a přenosy.</a:t>
            </a:r>
          </a:p>
          <a:p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Aktivní sportovní fanoušek („chodí na stadiony“), pasivní (TV, internet).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Hudba: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Pop rock s přesahy do rocku a Hard rocku.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 50 tis. </a:t>
            </a:r>
          </a:p>
          <a:p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+ 10 % ročně.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1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cs-CZ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315058"/>
            <a:ext cx="7538583" cy="589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Etablovat se v českém éteru, naučit 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sportovní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fanoušky poslouchat sport.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Kombinace přímých sportovních přenosů, proudového sportovního vysílání, speciálních sportovních rozhovorů, magazínů o profesionálním i amatérském sportu a hudby.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Udržet vysokou kvalitu komentátorských výkonů i reportáží. 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Živě nabízet všechny sportovní vrcholy (olympijské hry, MS fotbal i hokej, tenisové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grandslamy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evropské fotbalové poháry atd.).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Udržet nápaditou hudební dramaturgii.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nové publicistické formáty ke sportu (např. četba sportovní životopisy).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Přizpůsobit některé publicistické pořady zvykům sportovních fanoušků („tlachání o sportu“).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Zapojit do vysílání více posluchače.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Zvýšit povědomí o síti DAB+.  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 nových trendů: e-sport za podmínek zachování veřejné 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monitorovat zákulisí sportu.   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Navázání spolupráce s prvoligovými soutěžemi ve fotbale a hokeji. 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spolupráce se serverem iROZHLAS.cz.</a:t>
            </a:r>
          </a:p>
          <a:p>
            <a:pPr marL="228600" lvl="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prezentaci v 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cs-CZ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740095" y="2423099"/>
            <a:ext cx="2924583" cy="5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8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ČRo </a:t>
            </a:r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PLUS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769620"/>
            <a:ext cx="3293806" cy="5876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868605"/>
            <a:ext cx="32938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 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 157 tis.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WR 252 tis.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2,1 % trhu.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ATS  173 min.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ČRo a třetí strany: 4, 3 mil.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spuštění.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KDYŽ CHCETE VĚDĚT PROČ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Muž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 z větších měst a vyšších socioekonomických kategorií, věk 30+.</a:t>
            </a:r>
          </a:p>
          <a:p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Více žen a mladších lidí.</a:t>
            </a:r>
          </a:p>
          <a:p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2,2 % trhu.</a:t>
            </a:r>
          </a:p>
          <a:p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 230 tisíc posluchačů.</a:t>
            </a:r>
          </a:p>
          <a:p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150 tisíc posluchačů.</a:t>
            </a:r>
          </a:p>
          <a:p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+ 10% ročně.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1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cs-CZ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315058"/>
            <a:ext cx="7538583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Jediné rádio mluveného slova v ČR. Lídr v on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publicistice.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Poskytovat posluchačům nejširší záběr a nejhlubší kontext aktuálního dění. Plus je spolehlivým průvodcem složitým světem.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Standardně vyvíjet nové pořady a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prohlubují zpravodajství v kontextu, bohatou přesnou publicistiku. Pořady, které prohloubí porozumění událostem díky pohledu historie, vědy, filozofie, sociologie.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Využít každé příležitosti, v krizích se posluchači obracejí k Plusu a hledají klíč ke skutečnosti.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Digitální strategie: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Cílové skupiny: posluchači Plus, nepravidelní posluchači Plus + mladší publikum + auditorium podle témat (klima, historie, politika).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(politika, klima, historie, tematické série) + podpora pořadů pro online distribuci (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Radiokniha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 to bylo doopravdy, Osobnost Plus, Názory a argumenty a další).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Kontinuální navyšování znalosti značky.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prezentaci v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b="13357"/>
          <a:stretch/>
        </p:blipFill>
        <p:spPr>
          <a:xfrm rot="16200000">
            <a:off x="-14164" y="1706136"/>
            <a:ext cx="1455304" cy="5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ČRo </a:t>
            </a:r>
            <a:r>
              <a:rPr lang="cs-CZ" sz="2000" b="1" cap="all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DVOJKu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1111079"/>
            <a:ext cx="3293806" cy="5556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1219653"/>
            <a:ext cx="3293806" cy="593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 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 357 tis.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WR 619 tis.</a:t>
            </a:r>
          </a:p>
          <a:p>
            <a:pPr lvl="0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5,6% trhu.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ATS 207 min.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ČRo a třetí strany: 9, 9 mil. spuštění.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RÁDIO, KTERÉ VÁS BAVÍ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Žena 50+ s SS/VŠ napříč regiony.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Primární 45 – 55 let, sekundární 55 – 64 let, převaha ženy. 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 vs. slovo 60:40, domácí vs. zahraniční 50:50.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6 % trhu.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2022: 20%, 2023 a dál: 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pPr lvl="0"/>
            <a:endParaRPr lang="cs-CZ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127646"/>
            <a:ext cx="7538583" cy="600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Chytrá a zábavná multižánrová stanice s důrazem 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styl.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Stanice stojí na třech pilířích: zábava, vzdělávání, hudba. Zábavně-vzdělávací, dokumentární, literárně-dramatické a zpravodajsko-publicistické formáty jsou orientovány na širokou posluchačskou obec.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Pokračování v nastoupené cestě, jejímž cílem je výraznější asociace Dvojky se zábavou, radostí a dostupností pro každého.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Důslednější dramaturgie obsahu směrem k cílové skupině.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zaměření na přehlednost programu – určit a podporovat priority – jak v lineárním vysílání, tak v on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prostředí.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Vymezení vůči regionálním stanicím - mladší, sofistikovanější, městská.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Vymezení vůči hlavním komerčním konkurentům – nejlepší hudební mix a především nejlepší nabídka mluveného slova – literárně dramatická tvorba, zábavně vzdělávací pořady, dokumentární pořady, publicistické pořady, rozhovory atd.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Distribuční strategie: 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Starší posluchači zůstávají především na stanici, mladší posluchači objevují také trend poslechu on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poslouchat kdykoliv, kdekoliv.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Hybridní formáty: formáty pro dvojí užití – v lineáru i on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Obsahově vždy odpovídající zaměření Dvojky, formálně je možné odlišit lineár od digitálu (stopáže, počet dílů atd.).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 s ČRo Pohoda.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4194" y="1739086"/>
            <a:ext cx="1570293" cy="5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ČRo </a:t>
            </a:r>
            <a:r>
              <a:rPr lang="cs-CZ" sz="2000" b="1" cap="all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POHODu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1301412"/>
            <a:ext cx="3293806" cy="5367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1289475"/>
            <a:ext cx="3293806" cy="5694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PÍSNIČKY A VZPOMÍNKY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Starší posluchač s úzkou vazbou na rodinu, konzervativní a usedlý s tradičními hodnotami, s omezenou příležitostí navazovat sociální kontakty.</a:t>
            </a:r>
          </a:p>
          <a:p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Senioři 70+.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28600" algn="l"/>
              </a:tabLst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Hudba: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Domácí x zahraniční - 80:20.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Zaměření na hudbu od 50. do 80. let, důraz kladený především na 60. léta.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Tvorba vlastních hudebních pořadů se zaměřením na volné pole na trhu – hudba 60. let především.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28600" algn="l"/>
              </a:tabLst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 případě dostatečné penetrace DAB+ mezi seniory 30 tisíc posluchačů v týdenním poslechu. 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315058"/>
            <a:ext cx="7538583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Rádio pro nejstarší a nejvěrnější posluchače ČRo.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Naplnění segmentu dle Simply5 - pomalá pohoda.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Nejoblíbenější stanice pro seniory 75+ na trhu.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propojení s ČRo Dvojka.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Záchyt nejkonzervativnějších posluchačů, kterým přestává vyhovovat omlazující Dvojka, resp. Regionální stanice.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92261" y="1776841"/>
            <a:ext cx="1628913" cy="5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ČRo </a:t>
            </a:r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Vltava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464429"/>
            <a:ext cx="3293806" cy="631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449356"/>
            <a:ext cx="3293806" cy="709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 72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tis.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WR 199 tis.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0,8 % trhu.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ATS 140 min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ČRo a třetí strany: 3, 4 mil.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spuštění.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UMĚNÍ SLYŠET 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Muž/žena, 60+, VŠ/SŠ z velkých měst.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Široké věkové spektrum, vyšší vzdělání, aktivní životní styl, fantazie, potřeba uměleckých zážitků, debatovat, reflektovat a zpochybňovat.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Hudba: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Výběr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classic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jazz, elektronika a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worldmusic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 vhodném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mixu.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Výběr top koncertů, špičkové umělecké zážitky.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0,7% trhu.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růst +10% ročně.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315058"/>
            <a:ext cx="7538583" cy="611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Jediné rádio zaměřené na kulturu a umění v ČR.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 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Informovat o umění a kultuře v nejširším slova smyslu napříč věkovým spektrem. Přinášet kultivovaný program, ale nepůsobit elitářsky. Být ambasadorem kultury a umění ve společnosti. Třemi hlavními pilíři programu budou nadále hudba, literární tvorba a publicistika, přičemž hudební a slovesná složka dostanou ve vysílání prostor 50:50.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Stavět na komunikační kampani Vltava má můj hlas.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Zbavit Vltavu stereotypního vnímání jako nudné a těžké stanice vážné hudby. Využít synergie s D-Dur a Jazz.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Prohlubovat čitelnost stanice a její stylovou kompaktnost. Redukovat fragmentaci programu, dále zjednodušit schéma titulkových pořadů.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Pracovat na zkvalitnění proudové části vysílání.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Náročnější titulkové pořady soustředit do večera a na víkend.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Zásadní roli mají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odlehčení vysílání i budování modernější image značky.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umožňují lépe uspokojovat fragmentované publikum skrze žánrovou a tematickou pestrost.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Posilovat roli moderátora, pěstovat osobnosti stanice.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270" y="1702237"/>
            <a:ext cx="1509623" cy="5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</a:t>
            </a:r>
            <a:r>
              <a:rPr lang="cs-CZ" sz="2000" b="1" cap="all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Radio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cap="all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Wave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464429"/>
            <a:ext cx="3293806" cy="631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449356"/>
            <a:ext cx="3293806" cy="696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VÝCHOZÍHO STAVU*: </a:t>
            </a:r>
          </a:p>
          <a:p>
            <a:pPr lvl="0"/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11 tis., WR 47 tis., ATS  147 min. </a:t>
            </a:r>
          </a:p>
          <a:p>
            <a:pPr lvl="0"/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ČRo a třetí strany: 2, 8 mil. spuštění.</a:t>
            </a:r>
          </a:p>
          <a:p>
            <a:pPr lvl="0"/>
            <a:endParaRPr lang="cs-CZ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300" b="1" dirty="0">
                <a:latin typeface="Arial" panose="020B0604020202020204" pitchFamily="34" charset="0"/>
                <a:cs typeface="Arial" panose="020B0604020202020204" pitchFamily="34" charset="0"/>
              </a:rPr>
              <a:t>DĚLÁME VLNY</a:t>
            </a:r>
          </a:p>
          <a:p>
            <a:endParaRPr lang="cs-CZ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lineárním vysílání VŠ 35 let; v on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demandu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 do 25 let.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Lineár: 20 až 35 let; On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18 až 30 let. </a:t>
            </a:r>
          </a:p>
          <a:p>
            <a:r>
              <a:rPr lang="cs-CZ" sz="1300" b="1" dirty="0">
                <a:latin typeface="Arial" panose="020B0604020202020204" pitchFamily="34" charset="0"/>
                <a:cs typeface="Arial" panose="020B0604020202020204" pitchFamily="34" charset="0"/>
              </a:rPr>
              <a:t>Hudba: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Mix světové a české produkce, tematické a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kurátorované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playlisty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v reakci na trendy cílové skupiny (globální rap a pop).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Podpora začínajících českých interpretů a talentů.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Podpora hudebních témat prostřednictvím on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obsahu. </a:t>
            </a:r>
          </a:p>
          <a:p>
            <a:endParaRPr lang="cs-CZ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pPr lvl="0"/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2022: 8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 další roky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5% </a:t>
            </a:r>
            <a:r>
              <a:rPr lang="en-US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ročně</a:t>
            </a:r>
            <a:r>
              <a:rPr lang="cs-CZ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případě dostatečné penetrace DAB+ rádii nárůst o 5% ročně v týdenním poslechu.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315058"/>
            <a:ext cx="7538583" cy="621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Multimediální platforma pro mladou generaci, která pojmenovává zásadní otázky spojené s životem mladých lidí.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Hudební stanice pro mladé v lineáru, výrazné sjednocení a zpřehlednění proudu, síly investuje do digitálních formátů (on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Lineární vysílání nastavit jako hudební platformu pro multimediální značku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DJ sety, hudební mixy, hudební výběr osobností – kurátorů.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Vyjmout z denního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primetime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publicistické příspěvky a magazíny.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Ušetřené prostředky investovat do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formátů, kde je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nejsilnější – dokumenty, drama, zábavná talk show,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seberozvoj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životní styl mladých.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Nepřetržitě omlazovat, nestárnout s posluchači – být stanicí skutečně mladých, nejen mladě smýšlejících.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Zajistit plynulou generační obměnu týmu a spolupracovníků stanice, vyhledávat rozhlasové talenty.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Lineární hudební rádio relevantní pro cílovou skupinu, které bude kombinovat mainstreamovou a alternativní hudbu s prvkem objevování nové a neznámé hudby. Podporovat mladé umělce a hudební talenty na domácí scéně.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mluvené slovo, zábava, dokumenty, dramata,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seberozvoj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45305" y="2115478"/>
            <a:ext cx="2334999" cy="5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9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2177A62-9090-7053-E82E-EE7DE7EC5A1D}"/>
              </a:ext>
            </a:extLst>
          </p:cNvPr>
          <p:cNvSpPr txBox="1"/>
          <p:nvPr/>
        </p:nvSpPr>
        <p:spPr>
          <a:xfrm>
            <a:off x="431319" y="468495"/>
            <a:ext cx="906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STRATEGIE 2027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547C2A-5297-5CB0-1BFE-C2CA5D937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16D94CA-FD66-07C3-B3E1-A7AA1C05A267}"/>
              </a:ext>
            </a:extLst>
          </p:cNvPr>
          <p:cNvCxnSpPr>
            <a:cxnSpLocks/>
          </p:cNvCxnSpPr>
          <p:nvPr/>
        </p:nvCxnSpPr>
        <p:spPr>
          <a:xfrm>
            <a:off x="431319" y="3196580"/>
            <a:ext cx="111086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EAC9EA0-8965-230F-D4CA-347052E913DD}"/>
              </a:ext>
            </a:extLst>
          </p:cNvPr>
          <p:cNvSpPr txBox="1"/>
          <p:nvPr/>
        </p:nvSpPr>
        <p:spPr>
          <a:xfrm>
            <a:off x="351915" y="1449683"/>
            <a:ext cx="1143621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rozhlas chce být důvěryhodným a nezastupitelným zdrojem informací a inovativním tvůrcem audio zážitků.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1915" y="3478655"/>
            <a:ext cx="11188020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rozhlas je moderním médiem veřejné služby, partnerem pro každého; poskytuje kvalitní informace, vzdělávání, kulturu i zábavu a přispívá k ochraně a rozvoji základních hodnot demokratické společnosti.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5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Rádio </a:t>
            </a:r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Junior 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1233111"/>
            <a:ext cx="3293806" cy="5290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1339654"/>
            <a:ext cx="3293806" cy="55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VÝCHOZÍHO STAVU*: </a:t>
            </a:r>
          </a:p>
          <a:p>
            <a:pPr lvl="0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7 tis., WR 21 tis., ATS  60 </a:t>
            </a:r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On </a:t>
            </a:r>
            <a:r>
              <a:rPr lang="cs-CZ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ČRo a třetí strany: 1 081 447 </a:t>
            </a:r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spuštění.</a:t>
            </a:r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primárně 8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až 12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sekundárně 3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až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let.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až 12 (s přesahem do 13, 14 let), sekundárně </a:t>
            </a:r>
            <a:r>
              <a:rPr lang="cs-CZ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až 8 let,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Hudba: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Poměr ČJ/AJ 70:30 (hlavní hudební styl – pop, vedlejší hudební styl –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kid's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music, rock, R&amp;B , elektronická hudba, folk, funk,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rap.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ambice 2022: 15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%; 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a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5-10%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233111"/>
            <a:ext cx="7538583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Multimediální platforma ČRo pro děti.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Crossmediální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 pro děti. Vyhledávání a přehrávání zajímavého dětského obsahu (pořady,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podcasty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videopodcasty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živě moderované bloky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Přeskupit v rámci možností síly ve prospěch digitálních formátů - lineární vysílání jako doplněk.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 aktivní na většině kanálů a platformách relevantních pro dětmi.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Zábavnou formou podprahově vzdělávat, nenásilně vytvářet vztah k  literárně-dramatické tvorbě.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multimediální studio odpovídající estetice cílové skupiny 8-12 let.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Poskytovat dětem prostor a aktivně  je zapojovat do vysílání – dětští moderátoři a reportéři, tj. mladší obdoba rozhlasových 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elévů.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Těsně spolupracovat s DRDS.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Propojit Junior se školami a školními 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rádii.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Zvyšovat znalost značky prostřednictvím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influencerů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dané věkové 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kategorii.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71958" y="2036386"/>
            <a:ext cx="2195889" cy="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</a:t>
            </a:r>
            <a:r>
              <a:rPr lang="pt-BR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ČRo </a:t>
            </a:r>
            <a:r>
              <a:rPr lang="pt-BR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JAZZ a ČRo D-DUR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1233111"/>
            <a:ext cx="3293806" cy="5290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4" y="1339654"/>
            <a:ext cx="3293806" cy="571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 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Jazz DR 7 tis, WR 16 tis.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D-dur DR 5 tis., WR 12 tis. </a:t>
            </a: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Zkušený zájemce o menšinové hudební žánry i kulisový posluchač.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hudební nadšenci i lidé vnímající nestandartní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jako kulisu.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2022: 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2023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roky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5-10%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233111"/>
            <a:ext cx="7538583" cy="549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Jazz: Moderní jazzové rádio 24 hodin denně.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D-dur: Klasika na dosah.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Stanice, které nabízí hudební umění zkušeným posluchačům, i těm, kteří k němu hledají cestu.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Nabízet nonstop soustředěný i kulisový poslech milovníkům klasické hudby, resp. jazzu, nepřerušovaný větším množstvím mluveného slova a publicistiky.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Propagovat externě i v rámci stanic ČRo.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Posilovat znalost značek prostřednictvím spolupráce s pořadateli, festivaly, hudebními médii.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Zaměřit se na regionální orchestry a festivaly, včetně přenosů koncertů.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Koordinovat hudební vysílání s Vltavou – společné přenosy, vzájemné informování posluchačů, komplementární projekty.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Popularizovat klasickou a jazzovou hudbu prostřednictvím multimediálních projektů.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8648" y="3974522"/>
            <a:ext cx="1729541" cy="5817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572" y="1690388"/>
            <a:ext cx="1493820" cy="6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8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 RADIO </a:t>
            </a:r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PRAGUE INTERNATIONAL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119909" y="1258315"/>
            <a:ext cx="3293806" cy="5290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119909" y="1396804"/>
            <a:ext cx="3293806" cy="591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ávštěvnost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webu 1Q 2022: 2, 4 mil.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Zobrazení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stránky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1, 5 mil.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návštěv.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 VOICE YOU CAN TRUST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Cizinec, SŠ, VŠ vzdělání se zájmem o ČR.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Cizinci žijící a pracují v ČR, zahraniční studenti, diplomaté, turisté, cizinci se zájmem o dění v ČR.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Zvýšení návštěvnosti webu, růst na sociálních sítích o 5 - 10% ročně.</a:t>
            </a: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233111"/>
            <a:ext cx="6724349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Hlas ČR ve světě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radio.cz jako zpravodajského webu v cizích jazycích.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Odklon od lineárního vysílání, zvýšení produkce specializovaných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servisu o ukrajinštinu (na základě dohody a finanční podpory ze strany MZV).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Web,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podcastové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aplikace, kontinuální vysílání pro vybrané jazykové sekce.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39199" y="2905669"/>
            <a:ext cx="3924830" cy="5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9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</a:t>
            </a:r>
            <a:r>
              <a:rPr lang="cs-CZ" sz="20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Regionálního </a:t>
            </a:r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vysílání 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989059"/>
            <a:ext cx="3293806" cy="5630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98444" y="1103359"/>
            <a:ext cx="3293806" cy="612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STAVU*: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 430 tis.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WR 706 tis.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ATS 213 min.</a:t>
            </a:r>
          </a:p>
          <a:p>
            <a:pPr lvl="0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7% trhu.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ČRo a třetí strany: 1, 9 mil. spuštění</a:t>
            </a: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Většinový posluchač nad 60 let, nižší vzdělání nebo SŠ, žijící v menším městě či obci.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Střední a starší generace (60+). </a:t>
            </a:r>
          </a:p>
          <a:p>
            <a:pPr>
              <a:spcAft>
                <a:spcPts val="0"/>
              </a:spcAft>
            </a:pPr>
            <a:r>
              <a:rPr lang="cs-CZ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Hudba: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formát </a:t>
            </a:r>
            <a:r>
              <a:rPr lang="cs-C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Schlager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/Melodie – důraz na domácí produkci (česká vs. zahraniční 75/25) – žánry: pop, country, folk, folklórní hudba, dechovka; hudba vs. slovo 60/40</a:t>
            </a: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pPr lvl="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Celkový podíl na trhu se bude stabilně pohybovat mezi 6-7 %. 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233111"/>
            <a:ext cx="7538583" cy="472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Regionální stanice jsou otiskem daného regionu ve vysílání. 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Strategie: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regionální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stanice by měla být rádiem, které žije se svými posluchači, zprostředkovává život v regionu.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Zachovat stávající model regionálního vysílání: v prime-</a:t>
            </a:r>
            <a:r>
              <a:rPr lang="cs-CZ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(5:00-19:00) </a:t>
            </a: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vysílají regionální studia ČRo samostatně 12 hodin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(po-pá)</a:t>
            </a: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resp. 11 hodin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(so-ne)</a:t>
            </a: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společné večerně-noční vysílání. Pokud by byl do budoucna tento stav finančně neudržitelný, je možné zvýšit počet společně vysílaných hodin (v segmentu servisní rubriky a zábava).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zpravodajství cílit na menší města a obce daného kraje – ve vysílání přinášet více regionálních, resp. lokálních témat.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Budeme i nadále cílit zejména na posluchače 60+ žijící v menších městech a obcích, kteří jsou konzervativní, krajově vyhranění, orientují se na místní dění a preferují soukromí a rodinu. 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Posílit pozitivní emoční náboj a posluchače ve vysílání nejen informovat, ale i bavit.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Formát regionálních stanic ČRo zůstane kombinací proudového a titulkového vysílání – mluvené slovo bude tvořit 40 % vysílacího času.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26963" y="2491397"/>
            <a:ext cx="3103500" cy="5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1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ROZVOJOVÝ PLÁN Regionálního vysílání 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1090236"/>
            <a:ext cx="3293806" cy="5443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VÝCHOZÍHO STAVU*:</a:t>
            </a:r>
          </a:p>
          <a:p>
            <a:pPr lvl="0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430 tis.</a:t>
            </a:r>
          </a:p>
          <a:p>
            <a:pPr lvl="0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 706 tis.</a:t>
            </a:r>
          </a:p>
          <a:p>
            <a:pPr lvl="0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 213 min.</a:t>
            </a:r>
          </a:p>
          <a:p>
            <a:pPr lvl="0"/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trhu.</a:t>
            </a:r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ČRo a třetí strany: 1, 9 mil. </a:t>
            </a:r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spuštění.</a:t>
            </a:r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posluchač: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Většinový posluchač nad 60 let, nižší vzdělání nebo SŠ, žijící v menším městě či obci.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Cílová skupina: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Střední a starší generace (60+). </a:t>
            </a:r>
          </a:p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Hudba: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formát </a:t>
            </a:r>
            <a:r>
              <a:rPr lang="cs-CZ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Schlager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/Melodie – důraz na domácí produkci (česká vs. zahraniční 75/25) – žánry: pop, country, folk, folklórní hudba, dechovka; hudba vs. slovo </a:t>
            </a:r>
            <a:r>
              <a:rPr lang="cs-CZ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60/40.</a:t>
            </a:r>
            <a:endParaRPr lang="cs-CZ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AMBICE 2027: </a:t>
            </a:r>
          </a:p>
          <a:p>
            <a:pPr lvl="0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Celkový podíl na trhu se bude stabilně pohybovat mezi 6-7 %. </a:t>
            </a:r>
          </a:p>
          <a:p>
            <a:pPr lvl="0"/>
            <a:endParaRPr lang="cs-C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05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Radioprojekt</a:t>
            </a:r>
            <a:r>
              <a:rPr lang="cs-CZ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online statistiky 4Q 2021 – 1Q 2022.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233111"/>
            <a:ext cx="7538583" cy="32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hudebního programu RS ČRo a ČRo Dvojka – eliminace možných překryvů.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Realizovat nové společensky a sociálně odpovědné síťové projekty přínosné pro cílovou skupinu posluchačů, prohloubit servisní složku vysílání (orientace v současném světě).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Inovovat znělkovou grafiku a zefektivnit systém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selfpromotion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aktivity na webu a sociálních sítích – užší propojení vysílání s weby regionálních stanic.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Živé regiony – budovy ČRo v krajských městech jako regionální kulturní centra.</a:t>
            </a:r>
            <a:endParaRPr lang="cs-CZ" sz="1400" strike="sngStrike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795723" y="2476713"/>
            <a:ext cx="3067287" cy="5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7434109" y="882271"/>
            <a:ext cx="4595966" cy="5290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82815"/>
            <a:ext cx="9068400" cy="399600"/>
          </a:xfrm>
        </p:spPr>
        <p:txBody>
          <a:bodyPr/>
          <a:lstStyle/>
          <a:p>
            <a:r>
              <a:rPr lang="cs-CZ" dirty="0"/>
              <a:t>ROZVOJOVÝ PLÁN </a:t>
            </a:r>
            <a:r>
              <a:rPr lang="cs-CZ" dirty="0" err="1" smtClean="0"/>
              <a:t>VÝROBy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991" y="1014967"/>
            <a:ext cx="4306255" cy="515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POPIS VÝCHOZÍHO STAVU: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Útvar Vývoj a výroba: 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/>
              <a:t>Zaměřuje se </a:t>
            </a:r>
            <a:r>
              <a:rPr lang="cs-CZ" dirty="0"/>
              <a:t>na vývoj a výrobu slovesných a hudebních pořadů, sérií, titulů, nahrávek, komponovaných pořadů a formátů vyžadujících náročnější autorskou, dramaturgickou, režijní, zvukovou, technickou či produkční přípravu, a to v žánrech literatura, drama, dokument, zábava, publicistika a hudba.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/>
              <a:t>Specializuje se</a:t>
            </a:r>
            <a:r>
              <a:rPr lang="cs-CZ" dirty="0"/>
              <a:t> rovněž na hudební studiovou a koncertní prvovýrobu, realizaci přímých přenosů hudebních vystoupení a zajišťuje výrobu zvukové grafiky a </a:t>
            </a:r>
            <a:r>
              <a:rPr lang="cs-CZ" dirty="0" err="1"/>
              <a:t>promotion</a:t>
            </a:r>
            <a:r>
              <a:rPr lang="cs-CZ" dirty="0"/>
              <a:t>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/>
              <a:t>Vyrábí formáty </a:t>
            </a:r>
            <a:r>
              <a:rPr lang="cs-CZ" dirty="0"/>
              <a:t>na základě požadavků a v souladu s profilací jednotlivých stanic Programu a Zpravodajství, regionálních studií a </a:t>
            </a:r>
            <a:r>
              <a:rPr lang="cs-CZ" dirty="0" err="1"/>
              <a:t>audioportálu</a:t>
            </a:r>
            <a:r>
              <a:rPr lang="cs-CZ" dirty="0"/>
              <a:t> </a:t>
            </a:r>
            <a:r>
              <a:rPr lang="cs-CZ" dirty="0" err="1"/>
              <a:t>mujRozhlas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2000" y="1132656"/>
            <a:ext cx="6916654" cy="506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STRATEGIE 2027: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Reforma vývoje a výroby a vznik nové organizační struktury útvaru.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Spolupráce s externím prostředím a akvizice talentů.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Digital -  rozvoj digitálního audio obsahu.        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Provést změny v koncepci výroby a organizační struktuře útvaru tak, aby lépe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naplňoval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požadavky na vývoj a výrobu formátů od jednotlivých zadavatelů (objednatelů), aby byl provázán proces vývoje, výroby, zveřejnění a propagace a abychom uměli reagovat na změny v konzumentských návycích posluchačů a v jejich potřebách.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Nastavit postup a pravidla pro přijímání, vyhodnocování a schvalování námětů z interního a externího prostředí. Systematicky vyhledávat talenty. 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Profilovat Český rozhlas jako největšího producenta digitálních audio formátů nabízených pro on </a:t>
            </a:r>
            <a:r>
              <a:rPr lang="cs-CZ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konzumaci v českém online prostředí a jako výrobce a distributora digitálního audio obsahu pro nejrůznější publika a cílové skupiny, v pestrosti nabízených žánrů a vysoké kvalitě obsahové i zvukové. Plnit roli inovátora digitálního audio obsahu po stránce formátové i technologické</a:t>
            </a:r>
            <a:r>
              <a:rPr lang="cs-CZ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1FE094D-B8F5-B746-C37F-3690E016552C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64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7534275" y="1102740"/>
            <a:ext cx="4359664" cy="4958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64714"/>
            <a:ext cx="9068400" cy="399600"/>
          </a:xfrm>
        </p:spPr>
        <p:txBody>
          <a:bodyPr/>
          <a:lstStyle/>
          <a:p>
            <a:r>
              <a:rPr lang="cs-CZ" dirty="0"/>
              <a:t>ROZVOJOVÝ PLÁN </a:t>
            </a:r>
            <a:r>
              <a:rPr lang="cs-CZ" dirty="0" smtClean="0"/>
              <a:t>Archivních </a:t>
            </a:r>
            <a:r>
              <a:rPr lang="cs-CZ" dirty="0"/>
              <a:t>a </a:t>
            </a:r>
            <a:r>
              <a:rPr lang="cs-CZ" dirty="0" smtClean="0"/>
              <a:t>programových fondů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0" y="1202328"/>
            <a:ext cx="7007025" cy="4958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STRATEGIE 2027: 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Systematizace oběhu dokumentů v ČRo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err="1"/>
              <a:t>Think</a:t>
            </a:r>
            <a:r>
              <a:rPr lang="cs-CZ" b="1" dirty="0"/>
              <a:t> </a:t>
            </a:r>
            <a:r>
              <a:rPr lang="cs-CZ" b="1" dirty="0" err="1"/>
              <a:t>digital</a:t>
            </a:r>
            <a:r>
              <a:rPr lang="cs-CZ" b="1" dirty="0"/>
              <a:t> – digitalizace zvuku, písma i fotografií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Popularizace archivu ČRo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 marL="0" lvl="0" indent="0">
              <a:buNone/>
            </a:pPr>
            <a:r>
              <a:rPr lang="cs-CZ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CÍLE: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Systematizace pravidelného předávní aktuálních dokumentů a další rozhlasové tvorby do Archivu ze strany ostatních oddělení ČRo a Regionů, navázání na digitální spisovou službu, zajištění systému řádné </a:t>
            </a:r>
            <a:r>
              <a:rPr lang="cs-CZ" dirty="0" err="1"/>
              <a:t>předarchivní</a:t>
            </a:r>
            <a:r>
              <a:rPr lang="cs-CZ" dirty="0"/>
              <a:t> a archivní péče.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Zajištění funkčního systému popisu zvuků, systematická digitalizace písemných dokumentů  a fotografií.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Popularizace a rozšiřování povědomí o archivu ČRo, další rozvoj projektu Auditorium, prohloubení servisu pro 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mujRozhlas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, web ČRo a sociální sítě, spolupráce na rozvoji platformy Kramerius pro prezentaci dokumentů a časopisů. Podíl a podpora na přípravě historických 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podcastů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, prohloubení práce s tvůrčími skupinami.</a:t>
            </a: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610475" y="1180799"/>
            <a:ext cx="42834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POPIS VÝCHOZÍHO STAVU: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Útvar Archivní a programové fondy: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Systém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předarchivní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péče zatím nefunguje ideálně ani na vstupech, ani na propojení mezi archivem a digitální spisovou službou.</a:t>
            </a:r>
          </a:p>
          <a:p>
            <a:pPr lvl="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Je zdigitalizováno cca 95 % zvuků, rozvoj v popisu každodenního vysílání a jeho řešení automatizovanou formou. V případě fotografií bylo nastaveno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vybaveno odborné pracoviště, pokračuje digitalizace písemných materiálů. </a:t>
            </a:r>
          </a:p>
          <a:p>
            <a:pPr lvl="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Zajišťujeme každodenní servis pro vysílání, prostor pro rozvoj vidíme v prezentaci APF vůči externímu prostředí. </a:t>
            </a:r>
            <a:endParaRPr lang="cs-CZ" sz="16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8E03C20-971E-FA4F-011A-042CCE687A2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68000"/>
            <a:ext cx="9068400" cy="399600"/>
          </a:xfrm>
        </p:spPr>
        <p:txBody>
          <a:bodyPr/>
          <a:lstStyle/>
          <a:p>
            <a:r>
              <a:rPr lang="cs-CZ" dirty="0"/>
              <a:t>ROZVOJOVÝ PLÁN techniky a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0" y="1159580"/>
            <a:ext cx="11437200" cy="5126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STRATEGIE TECHNIKY DO 2027: </a:t>
            </a:r>
          </a:p>
          <a:p>
            <a:pPr marL="0" indent="0">
              <a:buNone/>
            </a:pPr>
            <a:r>
              <a:rPr lang="cs-CZ" b="1" dirty="0"/>
              <a:t>CÍLE: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727" y="1159580"/>
            <a:ext cx="5504855" cy="413558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2000" y="1984785"/>
            <a:ext cx="608572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Pokračovat ve vysílání na současných platformách.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Rozvíjet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pokrytí DAB+ ve městech.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hlavního přepojovače ČRo.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systému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Logging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(zákonný záznam vysílání).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 na hlavního mobilního operátora GSM.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Průběžná obnova technologií vysílacích a záložních studií v Praze i v regionech.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 publicistických studií v Praze i v regionech.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 hudebních a postprodukční studií.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 činoherních studií na Vinohradech.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přenosového vozu 4G.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satelitního vozu.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93B53B2-7AA6-EF7C-7565-BE481BFB3658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66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47900"/>
            <a:ext cx="9068400" cy="399600"/>
          </a:xfrm>
        </p:spPr>
        <p:txBody>
          <a:bodyPr/>
          <a:lstStyle/>
          <a:p>
            <a:r>
              <a:rPr lang="cs-CZ" dirty="0"/>
              <a:t>ROZVOJOVÝ PLÁN techniky a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0" y="1101570"/>
            <a:ext cx="11437200" cy="52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STRATEGIE </a:t>
            </a:r>
            <a:r>
              <a:rPr lang="cs-CZ" b="1" dirty="0" smtClean="0"/>
              <a:t>ICT</a:t>
            </a:r>
            <a:r>
              <a:rPr lang="cs-CZ" b="1" dirty="0" smtClean="0"/>
              <a:t> </a:t>
            </a:r>
            <a:r>
              <a:rPr lang="cs-CZ" b="1" dirty="0"/>
              <a:t>DO 2027:</a:t>
            </a:r>
          </a:p>
          <a:p>
            <a:pPr marL="0" indent="0">
              <a:buNone/>
            </a:pPr>
            <a:r>
              <a:rPr lang="cs-CZ" b="1" dirty="0"/>
              <a:t>CÍLE: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55" y="1101570"/>
            <a:ext cx="4978153" cy="261445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2000" y="1890846"/>
            <a:ext cx="65882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Spuštění druhého datového centra pro 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serverů ve virtuální farmě a databázových serverů.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nového diskového pole.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nové páskové knihovny LTO9 a vytvoření nové architektury zálohovacího systému.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 Open Media s 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systému AIS a rozhodnutí o jeho dalším vývoji.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nových funkcionalit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digitálního podepisování dokumentů.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nových nástrojů pro práci s databází koncesionářských poplatníků v systému USYS.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Identity managementu.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nových prvků kybernetické ochrany.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1989150-52A5-D3A5-5FF4-793C1E8F80AE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58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47900"/>
            <a:ext cx="9068400" cy="399600"/>
          </a:xfrm>
        </p:spPr>
        <p:txBody>
          <a:bodyPr/>
          <a:lstStyle/>
          <a:p>
            <a:r>
              <a:rPr lang="cs-CZ" dirty="0"/>
              <a:t>ROZVOJOVÝ PLÁN techniky a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0" y="1106662"/>
            <a:ext cx="11437200" cy="15732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STRATEGIE SPRÁVY </a:t>
            </a:r>
            <a:r>
              <a:rPr lang="cs-CZ" b="1" dirty="0" smtClean="0"/>
              <a:t>A MAJETKU DO </a:t>
            </a:r>
            <a:r>
              <a:rPr lang="cs-CZ" b="1" dirty="0"/>
              <a:t>2027:</a:t>
            </a:r>
          </a:p>
          <a:p>
            <a:pPr marL="0" indent="0">
              <a:buNone/>
            </a:pPr>
            <a:r>
              <a:rPr lang="cs-CZ" b="1" dirty="0"/>
              <a:t>CÍLE: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384" y="1106662"/>
            <a:ext cx="5026789" cy="33254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44134" y="1849141"/>
            <a:ext cx="65581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pláště budovy Římská 15 a její zateplení.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zátěžových výtahů v budovách Římská 15 a 13.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 střechy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Římská 13.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Kompletní rekultivace zahrady v Karlíně a hlavního prostoru před budovou.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parkovacích ploch v Českých Budějovicích a Zlíně.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Pokračování v modernizaci kamerových systémů, PZTS a systémů požární ochrany.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technologií měření a regulace vytápění, vzduchotechniky a klimatizace.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technologie světelných zdrojů.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Průběžná obměna vozového parku.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D90C23-12D4-E2B8-13F4-3985A53C8794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28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2177A62-9090-7053-E82E-EE7DE7EC5A1D}"/>
              </a:ext>
            </a:extLst>
          </p:cNvPr>
          <p:cNvSpPr txBox="1"/>
          <p:nvPr/>
        </p:nvSpPr>
        <p:spPr>
          <a:xfrm>
            <a:off x="432000" y="468495"/>
            <a:ext cx="906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STRATEGIE 2027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547C2A-5297-5CB0-1BFE-C2CA5D937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EAC9EA0-8965-230F-D4CA-347052E913DD}"/>
              </a:ext>
            </a:extLst>
          </p:cNvPr>
          <p:cNvSpPr txBox="1"/>
          <p:nvPr/>
        </p:nvSpPr>
        <p:spPr>
          <a:xfrm>
            <a:off x="431319" y="983059"/>
            <a:ext cx="11436216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MISE: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E3F57E2-1B07-FCB9-A5E0-7EE8FE5CA7ED}"/>
              </a:ext>
            </a:extLst>
          </p:cNvPr>
          <p:cNvSpPr txBox="1"/>
          <p:nvPr/>
        </p:nvSpPr>
        <p:spPr>
          <a:xfrm>
            <a:off x="512339" y="1398044"/>
            <a:ext cx="11436216" cy="545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vyšujeme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dostupnost a přístupnost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našich služeb pro všechny a pro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každého.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ozhodujeme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 nejlepším zájmu veřejnosti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bez politických, ekonomických a dalších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vlivů.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hceme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být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důvěryhodní tvůrci programu, v souladu se zákonem o ČRo, Kodexem ČRo i přísnými žurnalistickými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zásadami. 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ídíme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se vysokými profesními standardy, informujeme - vzděláváme - bavíme – přinášíme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kulturu.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bohacujeme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kulturu vlastní uměleckou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činností.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ozšiřujeme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obzory,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pomáháme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veřejnosti s utvářením jejích vlastních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názorů.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nám vlastní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pestrost a různorodost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žánrová,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názorová.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slovujeme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většinové i menšinové publikum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ať už z hlediska sociálního, národnostního či jiného (jsme různorodí ve výběru žánrů, názorů i lidí, kteří s námi spolupracují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hybnou silou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kreativity a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audio inovací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obsahových i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technologických.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řinášíme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exkluzivní formáty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které jsou doménou média veřejné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služby.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ungujeme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souhlasu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 principy environmentální udržitelnosti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umíme se adaptovat na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změny.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7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1123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Rozvoj pro Marketing a vývoj propagace hlavních produktů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8E6E5E7-EB95-3E92-A6AB-BF7C1FEAC03B}"/>
              </a:ext>
            </a:extLst>
          </p:cNvPr>
          <p:cNvSpPr/>
          <p:nvPr/>
        </p:nvSpPr>
        <p:spPr>
          <a:xfrm>
            <a:off x="433294" y="1569185"/>
            <a:ext cx="2121381" cy="20367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BRANDY STANIC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2DFFFB8-ED97-A5D2-6B1E-EC44AF0A52DC}"/>
              </a:ext>
            </a:extLst>
          </p:cNvPr>
          <p:cNvSpPr/>
          <p:nvPr/>
        </p:nvSpPr>
        <p:spPr>
          <a:xfrm>
            <a:off x="6965885" y="1579023"/>
            <a:ext cx="2121381" cy="203679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MEDIÁLNÍ DŮM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0FDEC0C-45CD-9E53-7D7D-48A7199DFA07}"/>
              </a:ext>
            </a:extLst>
          </p:cNvPr>
          <p:cNvSpPr/>
          <p:nvPr/>
        </p:nvSpPr>
        <p:spPr>
          <a:xfrm>
            <a:off x="6435563" y="2986552"/>
            <a:ext cx="1779917" cy="131298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PROSTŘEDÍ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BF44B11-1283-8A56-25AD-0B2AC4D160C6}"/>
              </a:ext>
            </a:extLst>
          </p:cNvPr>
          <p:cNvSpPr/>
          <p:nvPr/>
        </p:nvSpPr>
        <p:spPr>
          <a:xfrm>
            <a:off x="7967583" y="2962107"/>
            <a:ext cx="1706176" cy="93378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BRANDY STANIC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77182611-4478-66E6-124B-916C783901BF}"/>
              </a:ext>
            </a:extLst>
          </p:cNvPr>
          <p:cNvSpPr/>
          <p:nvPr/>
        </p:nvSpPr>
        <p:spPr>
          <a:xfrm>
            <a:off x="205175" y="3351282"/>
            <a:ext cx="1560029" cy="94825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MEDIÁLNÍ DŮM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EA553F5-7934-AA80-1530-DCCBBC076615}"/>
              </a:ext>
            </a:extLst>
          </p:cNvPr>
          <p:cNvSpPr/>
          <p:nvPr/>
        </p:nvSpPr>
        <p:spPr>
          <a:xfrm>
            <a:off x="1571770" y="3351282"/>
            <a:ext cx="1638687" cy="68787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PROSTŘEDÍ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8953CB7-64BE-3A4F-65ED-BE72C8760566}"/>
              </a:ext>
            </a:extLst>
          </p:cNvPr>
          <p:cNvCxnSpPr/>
          <p:nvPr/>
        </p:nvCxnSpPr>
        <p:spPr>
          <a:xfrm>
            <a:off x="6215741" y="968365"/>
            <a:ext cx="83975" cy="53557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33B9C9-FB58-F1C2-BB42-51D063F6D6DC}"/>
              </a:ext>
            </a:extLst>
          </p:cNvPr>
          <p:cNvSpPr txBox="1"/>
          <p:nvPr/>
        </p:nvSpPr>
        <p:spPr>
          <a:xfrm>
            <a:off x="431318" y="1046781"/>
            <a:ext cx="38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Současnost a následující roky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8B1D740-0DCD-CC87-6CD8-C1B01B1722F8}"/>
              </a:ext>
            </a:extLst>
          </p:cNvPr>
          <p:cNvSpPr txBox="1"/>
          <p:nvPr/>
        </p:nvSpPr>
        <p:spPr>
          <a:xfrm>
            <a:off x="6511008" y="1046781"/>
            <a:ext cx="49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Předpoklad pro změny po roce 2025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DB80362-1301-B73F-E8C0-BB3449CBA21C}"/>
              </a:ext>
            </a:extLst>
          </p:cNvPr>
          <p:cNvSpPr txBox="1"/>
          <p:nvPr/>
        </p:nvSpPr>
        <p:spPr>
          <a:xfrm>
            <a:off x="3273583" y="1641169"/>
            <a:ext cx="28358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současné době jsou hlavními produkty stanice a jejich obsah.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Tomu taky odpovídá měření úspěšnosti a marketingová strategie na podporu znalosti stanic a jejich poslechovosti.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Arial"/>
              </a:rPr>
              <a:t>D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igitální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trendy se na rozdíl od  strategie podpory značek stanic zaměřují na propagaci konkrétního obsahu, budování vazby na prostředí, kde se konzumuje,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případně na vztah k mediálnímu domu.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8549D22-0C35-3405-E6F6-C07E3FAB4A7A}"/>
              </a:ext>
            </a:extLst>
          </p:cNvPr>
          <p:cNvSpPr txBox="1"/>
          <p:nvPr/>
        </p:nvSpPr>
        <p:spPr>
          <a:xfrm>
            <a:off x="9673759" y="1569185"/>
            <a:ext cx="24950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 roce 2025 budou již digitální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 technologie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rovnocenným partnerem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lineárnímu terestrickému vysílání a budou vyžadovat větší marketingovou podporu.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CE40F0F-6610-1DDD-1880-036A7D127259}"/>
              </a:ext>
            </a:extLst>
          </p:cNvPr>
          <p:cNvSpPr txBox="1"/>
          <p:nvPr/>
        </p:nvSpPr>
        <p:spPr>
          <a:xfrm>
            <a:off x="255018" y="4972578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VIZE: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A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ktivně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 připravovat na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možnost, že konzumace obsahu v digitálním prostředí bude trvale růst směrem k dominantní roli. </a:t>
            </a:r>
            <a:endParaRPr kumimoji="0" lang="cs-CZ" sz="1600" b="0" i="0" u="none" strike="sng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BFD12B4-1A79-A48D-7F76-C9D560E5224F}"/>
              </a:ext>
            </a:extLst>
          </p:cNvPr>
          <p:cNvSpPr txBox="1"/>
          <p:nvPr/>
        </p:nvSpPr>
        <p:spPr>
          <a:xfrm>
            <a:off x="6435563" y="4636314"/>
            <a:ext cx="5553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VIZE: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D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igitální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 technologie významně ovlivní chování lidí, kteří se budou čím dál tím více orientovat na konkrétní obsah,</a:t>
            </a:r>
            <a:r>
              <a:rPr kumimoji="0" lang="cs-CZ" sz="1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než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 zastřešující značku stanice. Značky stanic si zachovají svůj význam v případě živého vysílání v klasické nebo digitální terestrické distribuci DAB+. </a:t>
            </a:r>
          </a:p>
        </p:txBody>
      </p:sp>
    </p:spTree>
    <p:extLst>
      <p:ext uri="{BB962C8B-B14F-4D97-AF65-F5344CB8AC3E}">
        <p14:creationId xmlns:p14="http://schemas.microsoft.com/office/powerpoint/2010/main" val="106905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45" y="447900"/>
            <a:ext cx="9068400" cy="399600"/>
          </a:xfrm>
        </p:spPr>
        <p:txBody>
          <a:bodyPr/>
          <a:lstStyle/>
          <a:p>
            <a:r>
              <a:rPr lang="cs-CZ" dirty="0"/>
              <a:t>Rozvojový plán EKONOMIKY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7945" y="1119478"/>
            <a:ext cx="3055247" cy="501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STRATEGIE 2027: UDRŽITELNÉ FINANCOVÁNÍ</a:t>
            </a:r>
          </a:p>
          <a:p>
            <a:pPr marL="0" indent="0">
              <a:buNone/>
            </a:pPr>
            <a:r>
              <a:rPr lang="cs-CZ" dirty="0"/>
              <a:t>Reálná hodnota poplatku se vlivem inflace za 17 let snížila téměř na polovinu. Strategií je zajistit udržitelné financování ČRo. </a:t>
            </a:r>
          </a:p>
          <a:p>
            <a:pPr marL="0" indent="0">
              <a:buNone/>
            </a:pPr>
            <a:r>
              <a:rPr lang="cs-CZ" b="1" dirty="0"/>
              <a:t>CÍLE: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Zvýšení rozhlasového poplatku na min. 60 Kč.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Zlepšení výběru poplatků od právnických osob.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Hledání podpůrných alternativních zdrojů financování - komerční aktivity, dotace, granty, atd.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90" y="1071715"/>
            <a:ext cx="4937788" cy="51263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912" y="1119478"/>
            <a:ext cx="3404341" cy="503425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C3AA7B8-26A2-DEDD-354D-03AAF9E56EAB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39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68000"/>
            <a:ext cx="9068400" cy="399600"/>
          </a:xfrm>
        </p:spPr>
        <p:txBody>
          <a:bodyPr/>
          <a:lstStyle/>
          <a:p>
            <a:r>
              <a:rPr lang="cs-CZ" dirty="0"/>
              <a:t>Rozvojový plán Obchodu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1" y="1693754"/>
            <a:ext cx="6006900" cy="49300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Stabilizace a navyšování výnosů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Akvizice přímých klientů.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Redukce barterových obchodů ve prospěch cash plnění.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Potenciál zvýšení naplněnosti reklamních časů v cash (Radiožurnál +5%, Dvojka +15%, regiony +25%).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Potenciál navýšení sponzoringu programu a pořadů v cash (Radiožurnál +5%, Dvojka + 20%, regiony + 50%).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Pružná reakce na vývoj trhu, nové produktové balíky, motivační pobídky.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Rozvojové oblasti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Komerční výnosy v on </a:t>
            </a:r>
            <a:r>
              <a:rPr lang="cs-CZ" dirty="0" err="1"/>
              <a:t>demand</a:t>
            </a:r>
            <a:r>
              <a:rPr lang="cs-CZ" dirty="0"/>
              <a:t> prostředí.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Čerpání dotací z fondů EU.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2000" y="1098992"/>
            <a:ext cx="1094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STRATEGIE 2027: DIVERZIFIKACE ZDROJŮ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-551" r="19420" b="551"/>
          <a:stretch/>
        </p:blipFill>
        <p:spPr>
          <a:xfrm>
            <a:off x="7441660" y="-81922"/>
            <a:ext cx="4750340" cy="693992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37E2773-CC4E-41CE-09D4-A13307B145A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381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68000"/>
            <a:ext cx="9068400" cy="399600"/>
          </a:xfrm>
        </p:spPr>
        <p:txBody>
          <a:bodyPr/>
          <a:lstStyle/>
          <a:p>
            <a:r>
              <a:rPr lang="cs-CZ" dirty="0"/>
              <a:t>Rozvojový plán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999" y="2044356"/>
            <a:ext cx="6140252" cy="4985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Externí komunikace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Media relations, </a:t>
            </a:r>
            <a:r>
              <a:rPr lang="cs-CZ" dirty="0" err="1"/>
              <a:t>eventy</a:t>
            </a:r>
            <a:r>
              <a:rPr lang="cs-CZ" dirty="0"/>
              <a:t>, mediální partnerství, Kulturní centrum Vinohradská 12, CSR – Nadační fond ČRo, udržitelnost.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Interní komunikace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Nové prostředí intranetu, </a:t>
            </a:r>
            <a:r>
              <a:rPr lang="cs-CZ" dirty="0" err="1"/>
              <a:t>eventy</a:t>
            </a:r>
            <a:r>
              <a:rPr lang="cs-CZ" dirty="0"/>
              <a:t>, podpora osobního setkávání, </a:t>
            </a:r>
            <a:r>
              <a:rPr lang="cs-CZ" dirty="0" err="1"/>
              <a:t>newslettery</a:t>
            </a:r>
            <a:r>
              <a:rPr lang="cs-CZ" dirty="0"/>
              <a:t>, Radimův </a:t>
            </a:r>
            <a:r>
              <a:rPr lang="cs-CZ" dirty="0" err="1"/>
              <a:t>podcast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100 let ČRo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Ples ČRo, </a:t>
            </a:r>
            <a:r>
              <a:rPr lang="cs-CZ" dirty="0" err="1"/>
              <a:t>Radiodays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, koncerty Praha a Ostrava, výstava v NTM, koncert Dvořákova Praha.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Mezinárodní vztahy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Další posilování pozice ČRo v EBU.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Rozvoj bilaterálních vztahů (sousední země, Pobaltí).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1999" y="942876"/>
            <a:ext cx="6368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STRATEGIE 2027: OTEVŘENOST - TRANSPARENTNOST - PROAKTIVITA - SROZUMITELNOST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0"/>
          <a:stretch/>
        </p:blipFill>
        <p:spPr>
          <a:xfrm>
            <a:off x="6800569" y="0"/>
            <a:ext cx="5399662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D51967-616F-7480-62C9-05F28A2C3FBC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105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000" y="468000"/>
            <a:ext cx="9068400" cy="399600"/>
          </a:xfrm>
        </p:spPr>
        <p:txBody>
          <a:bodyPr/>
          <a:lstStyle/>
          <a:p>
            <a:r>
              <a:rPr lang="cs-CZ" dirty="0"/>
              <a:t>Rozvojový plán PERSONALISTIKY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0" y="1825013"/>
            <a:ext cx="6762430" cy="51144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Finalizace Katalogu pozic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Standardizace popisů a redukce unikátních profesí, vše v SAP.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Obnovení pravidelného ročního hodnocení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Propad do vzdělávání, talent managementu, odměňování.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Plán změn v odměňování reagující na změny na pracovním trhu</a:t>
            </a: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Flexibilní úvazky, externí spolupráce.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Pokračování v elévském programu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Talent management </a:t>
            </a:r>
          </a:p>
          <a:p>
            <a:pPr marL="7051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Vytipování a podpora perspektivních zaměstnanců.</a:t>
            </a:r>
          </a:p>
          <a:p>
            <a:pPr marL="7051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Motivace k jejich udržení – snížení fluktuace. </a:t>
            </a:r>
          </a:p>
          <a:p>
            <a:pPr marL="7051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Řízení kariéry – plány nástupnictví.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/>
              <a:t>Udržitelnost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Digitalizace, úspory, kvalitní pracovní prostředí.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2000" y="1021496"/>
            <a:ext cx="627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 2027: UDRŽITELNÉ KVALITNÍ PRACOVNÍ PROSTŘEDÍ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B46CA76-A31E-8F34-9634-F6792191A064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698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2177A62-9090-7053-E82E-EE7DE7EC5A1D}"/>
              </a:ext>
            </a:extLst>
          </p:cNvPr>
          <p:cNvSpPr txBox="1"/>
          <p:nvPr/>
        </p:nvSpPr>
        <p:spPr>
          <a:xfrm>
            <a:off x="431319" y="468000"/>
            <a:ext cx="906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STRATEGIE 2027: SMĚREM K ENVIRONMENTÁLNÍ UDRŽITELNOSTI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547C2A-5297-5CB0-1BFE-C2CA5D937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16D94CA-FD66-07C3-B3E1-A7AA1C05A267}"/>
              </a:ext>
            </a:extLst>
          </p:cNvPr>
          <p:cNvCxnSpPr>
            <a:cxnSpLocks/>
          </p:cNvCxnSpPr>
          <p:nvPr/>
        </p:nvCxnSpPr>
        <p:spPr>
          <a:xfrm>
            <a:off x="505667" y="2547057"/>
            <a:ext cx="111086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EAC9EA0-8965-230F-D4CA-347052E913DD}"/>
              </a:ext>
            </a:extLst>
          </p:cNvPr>
          <p:cNvSpPr txBox="1"/>
          <p:nvPr/>
        </p:nvSpPr>
        <p:spPr>
          <a:xfrm>
            <a:off x="431319" y="1014231"/>
            <a:ext cx="1143621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rozhlas bude aktivně a systematicky podnikat všechny kroky k tomu, aby mohl pružně reagovat na vnější a vnitřní požadavky vedoucí k environmentální udržitelnosti jeho činnosti. Máme ambici být mezi prvními na mediálním trhu v České republice, kteří budou nové procesy a postupy implementovat.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E3F57E2-1B07-FCB9-A5E0-7EE8FE5CA7ED}"/>
              </a:ext>
            </a:extLst>
          </p:cNvPr>
          <p:cNvSpPr txBox="1"/>
          <p:nvPr/>
        </p:nvSpPr>
        <p:spPr>
          <a:xfrm>
            <a:off x="505667" y="2711345"/>
            <a:ext cx="11436216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Cíle pro vnitřní fungování ČRo: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Udržitelnost je součástí firemní kultury ČRo.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Zapojení zaměstnanců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zcela zásadní podmínkou úspěchu.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Vznikne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seznam cílů a pilotních projektů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které můžeme implementovat již nyní bez zásadních investic. 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Cíle vůči trhu a partnerům: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Jednotlivé složky Českého rozhlasu se podle svých možností a zaměření zapojí do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dialogu se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stakeholdery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Účelem takového dialogu jsou např. nutné změny v dodavatelském řetězci, které pomohou k vytvoření podmínek pro dosažení ambicí při snižování vlastní uhlíkové stopy Českého rozhlasu. 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Cíle vůči našim posluchačům: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Téma udržitelného fungování společnosti, firem i jednotlivců, se vhodně promítne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vysílání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Českého rozhlasu.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32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A5B982B-3858-F155-B59E-690342C4584F}"/>
              </a:ext>
            </a:extLst>
          </p:cNvPr>
          <p:cNvSpPr txBox="1"/>
          <p:nvPr/>
        </p:nvSpPr>
        <p:spPr>
          <a:xfrm>
            <a:off x="0" y="307505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0425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2177A62-9090-7053-E82E-EE7DE7EC5A1D}"/>
              </a:ext>
            </a:extLst>
          </p:cNvPr>
          <p:cNvSpPr txBox="1"/>
          <p:nvPr/>
        </p:nvSpPr>
        <p:spPr>
          <a:xfrm>
            <a:off x="431319" y="468000"/>
            <a:ext cx="906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STRATEGIE 2027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547C2A-5297-5CB0-1BFE-C2CA5D937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16D94CA-FD66-07C3-B3E1-A7AA1C05A267}"/>
              </a:ext>
            </a:extLst>
          </p:cNvPr>
          <p:cNvCxnSpPr>
            <a:cxnSpLocks/>
          </p:cNvCxnSpPr>
          <p:nvPr/>
        </p:nvCxnSpPr>
        <p:spPr>
          <a:xfrm>
            <a:off x="508855" y="3032223"/>
            <a:ext cx="111086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E3F57E2-1B07-FCB9-A5E0-7EE8FE5CA7ED}"/>
              </a:ext>
            </a:extLst>
          </p:cNvPr>
          <p:cNvSpPr txBox="1"/>
          <p:nvPr/>
        </p:nvSpPr>
        <p:spPr>
          <a:xfrm>
            <a:off x="508855" y="1052113"/>
            <a:ext cx="11436216" cy="482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POSLUCHAČI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AUDIO NA PRVNÍM MÍSTĚ // AUDIO FIRST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MYSLÍME DIGITÁLNĚ // THINK DIGITAL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POSLUCHAČI PŘEDEVŠÍM // DATA A DISTRIBUCE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UDRŽITELNOST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VYŠŠÍ SYNERGIE VŠECH SLOŽEK ROZHLASU // hledání vnitřních zdrojů k úsporám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UDRŽITELNÉ FINANCOVÁNÍ A OPTIMÁLNÍ LEGISLATIVNÍ RÁMEC 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ENVIRONMENTÁLNÍ UDRŽITELNOST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KVALITNÍ PRACOVNÍ PROSTŘEDÍ // perspektivní zaměstnavatel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FFCDF2E8-5349-B0B8-2B4F-DC2E419FC250}"/>
              </a:ext>
            </a:extLst>
          </p:cNvPr>
          <p:cNvSpPr/>
          <p:nvPr/>
        </p:nvSpPr>
        <p:spPr>
          <a:xfrm>
            <a:off x="5690672" y="2702680"/>
            <a:ext cx="2388636" cy="3675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239DEB6-DB79-496E-C852-F2A1589DF881}"/>
              </a:ext>
            </a:extLst>
          </p:cNvPr>
          <p:cNvSpPr txBox="1"/>
          <p:nvPr/>
        </p:nvSpPr>
        <p:spPr>
          <a:xfrm>
            <a:off x="5690672" y="3855619"/>
            <a:ext cx="238863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INTERNETOVÉ STRÁNKY, MOBILNÍ APLIKACE, SOCIÁLNÍ SÍTĚ A TŘETÍ STRANY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Jediná platforma pro šíření 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obsahu a doplňková platforma pro živé vysílání.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40D46FA-82C9-B1B9-3C6A-99F0485F12FE}"/>
              </a:ext>
            </a:extLst>
          </p:cNvPr>
          <p:cNvSpPr/>
          <p:nvPr/>
        </p:nvSpPr>
        <p:spPr>
          <a:xfrm>
            <a:off x="3112313" y="2702680"/>
            <a:ext cx="2388636" cy="3675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7EC01F2-7814-731E-1E0A-9BC9368D1CAB}"/>
              </a:ext>
            </a:extLst>
          </p:cNvPr>
          <p:cNvSpPr txBox="1"/>
          <p:nvPr/>
        </p:nvSpPr>
        <p:spPr>
          <a:xfrm>
            <a:off x="3112313" y="3858434"/>
            <a:ext cx="2388636" cy="277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DAB+ A DOPLŇKOVÉ PLATFORMY DVB-T2, DVB-S2 A DO BUDOUCNA 5G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Šíření živého vysílání ČRo.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následující období je hlavní platformou DAB+. Jeho </a:t>
            </a:r>
            <a:r>
              <a:rPr lang="cs-CZ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míří na zkvalitnění příjmu uvnitř budov.  </a:t>
            </a:r>
          </a:p>
          <a:p>
            <a:endParaRPr lang="cs-CZ" sz="1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8A7461-BFBE-9173-EA73-11A51B4970E5}"/>
              </a:ext>
            </a:extLst>
          </p:cNvPr>
          <p:cNvSpPr/>
          <p:nvPr/>
        </p:nvSpPr>
        <p:spPr>
          <a:xfrm>
            <a:off x="431317" y="2702681"/>
            <a:ext cx="2388636" cy="367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83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Plán distribuce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3A7838A-D97E-32D9-6AC9-42725D607C7C}"/>
              </a:ext>
            </a:extLst>
          </p:cNvPr>
          <p:cNvSpPr/>
          <p:nvPr/>
        </p:nvSpPr>
        <p:spPr>
          <a:xfrm>
            <a:off x="431317" y="1555016"/>
            <a:ext cx="2388636" cy="22020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ANALOGOVÉ VYSÍLÁNÍ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B2551AC-3A0B-28C6-4A2A-D7121E5C30C4}"/>
              </a:ext>
            </a:extLst>
          </p:cNvPr>
          <p:cNvSpPr/>
          <p:nvPr/>
        </p:nvSpPr>
        <p:spPr>
          <a:xfrm>
            <a:off x="3112313" y="1555016"/>
            <a:ext cx="2388636" cy="22020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DIGITÁLNÍ VYSÍLÁNÍ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51451F5B-5433-3C1B-AAA7-4087D1098BBD}"/>
              </a:ext>
            </a:extLst>
          </p:cNvPr>
          <p:cNvSpPr/>
          <p:nvPr/>
        </p:nvSpPr>
        <p:spPr>
          <a:xfrm>
            <a:off x="5690672" y="1513028"/>
            <a:ext cx="2388636" cy="22020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ONLINE (IP) DISTRIBUCE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BFCCEF-525D-54E1-C59F-7FCF039D9DC8}"/>
              </a:ext>
            </a:extLst>
          </p:cNvPr>
          <p:cNvSpPr txBox="1"/>
          <p:nvPr/>
        </p:nvSpPr>
        <p:spPr>
          <a:xfrm>
            <a:off x="431317" y="1082120"/>
            <a:ext cx="1176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STRATEGIE 2027: OBSAH ŠÍŘÍ NAŠE TŘI DISTRIBUČNÍ PILÍŘE</a:t>
            </a:r>
            <a:endParaRPr lang="cs-CZ" sz="1600" b="1" i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ABAA6E-0C38-4E3D-996B-E9425E63A415}"/>
              </a:ext>
            </a:extLst>
          </p:cNvPr>
          <p:cNvSpPr txBox="1"/>
          <p:nvPr/>
        </p:nvSpPr>
        <p:spPr>
          <a:xfrm>
            <a:off x="431317" y="3916014"/>
            <a:ext cx="238863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FM/VKV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Šíření živého vysílání celoplošných a regionálních stanic.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Síť tvoří více než 200 vysílačů.</a:t>
            </a:r>
          </a:p>
          <a:p>
            <a:endParaRPr lang="cs-CZ" sz="1400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D82919B-EC66-A948-85F3-C8103BE5EDF7}"/>
              </a:ext>
            </a:extLst>
          </p:cNvPr>
          <p:cNvSpPr/>
          <p:nvPr/>
        </p:nvSpPr>
        <p:spPr>
          <a:xfrm>
            <a:off x="846529" y="3043248"/>
            <a:ext cx="1558212" cy="2472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169 mil</a:t>
            </a:r>
            <a:r>
              <a:rPr lang="en-US" sz="1400" dirty="0">
                <a:solidFill>
                  <a:schemeClr val="bg1"/>
                </a:solidFill>
              </a:rPr>
              <a:t> /</a:t>
            </a:r>
            <a:r>
              <a:rPr lang="cs-CZ" sz="1400" dirty="0">
                <a:solidFill>
                  <a:schemeClr val="bg1"/>
                </a:solidFill>
              </a:rPr>
              <a:t> ročně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64595F9F-B812-E32D-A6FB-60CBF45BAB7B}"/>
              </a:ext>
            </a:extLst>
          </p:cNvPr>
          <p:cNvSpPr/>
          <p:nvPr/>
        </p:nvSpPr>
        <p:spPr>
          <a:xfrm>
            <a:off x="3522583" y="3019625"/>
            <a:ext cx="1558212" cy="2472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72,3 mil 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cs-CZ" sz="1400" dirty="0">
                <a:solidFill>
                  <a:schemeClr val="bg1"/>
                </a:solidFill>
              </a:rPr>
              <a:t> ročně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3566F1D-5D72-6469-7AC1-3A2617E19F07}"/>
              </a:ext>
            </a:extLst>
          </p:cNvPr>
          <p:cNvSpPr/>
          <p:nvPr/>
        </p:nvSpPr>
        <p:spPr>
          <a:xfrm>
            <a:off x="6126101" y="2963995"/>
            <a:ext cx="1558212" cy="2472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6,5</a:t>
            </a:r>
            <a:r>
              <a:rPr lang="cs-CZ" sz="1400" dirty="0">
                <a:solidFill>
                  <a:schemeClr val="bg1"/>
                </a:solidFill>
              </a:rPr>
              <a:t> mil 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cs-CZ" sz="1400" dirty="0">
                <a:solidFill>
                  <a:schemeClr val="bg1"/>
                </a:solidFill>
              </a:rPr>
              <a:t> ročně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2C917A7-87E6-8666-E3D9-1CEA8AA4D17C}"/>
              </a:ext>
            </a:extLst>
          </p:cNvPr>
          <p:cNvSpPr txBox="1"/>
          <p:nvPr/>
        </p:nvSpPr>
        <p:spPr>
          <a:xfrm>
            <a:off x="8310465" y="2118127"/>
            <a:ext cx="373946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 druhé polovině desetiletí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nelze vyloučit „Analog Switch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“ na rozhlasovém trhu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případě významného vybudování 5G sítě, výrazného zvýšení penetrace DAB+ přístroji a zkvalitnění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pokrytí DAB+, budeme v budoucnu uvažovat o redukci VKV distribuce.</a:t>
            </a:r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Lze očekávat zrychlený růst konzumace audio on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obsahu, a tím větší tlak posluchačů na růst online distribuce.</a:t>
            </a:r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7649B421-D926-51E3-9E18-1505140F4F2E}"/>
              </a:ext>
            </a:extLst>
          </p:cNvPr>
          <p:cNvSpPr/>
          <p:nvPr/>
        </p:nvSpPr>
        <p:spPr>
          <a:xfrm>
            <a:off x="1149774" y="3368281"/>
            <a:ext cx="951722" cy="1903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LIVE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65C6F42-B83C-576C-F5B7-F288E8F52DEE}"/>
              </a:ext>
            </a:extLst>
          </p:cNvPr>
          <p:cNvSpPr/>
          <p:nvPr/>
        </p:nvSpPr>
        <p:spPr>
          <a:xfrm>
            <a:off x="6395132" y="3339968"/>
            <a:ext cx="979716" cy="1903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ON DEMAND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2A1365A7-243D-946B-4F01-74D7AC3733CB}"/>
              </a:ext>
            </a:extLst>
          </p:cNvPr>
          <p:cNvSpPr/>
          <p:nvPr/>
        </p:nvSpPr>
        <p:spPr>
          <a:xfrm>
            <a:off x="3825828" y="3368280"/>
            <a:ext cx="951722" cy="1903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40267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9098E24D-BAB5-A9BB-D9E5-A9107B135536}"/>
              </a:ext>
            </a:extLst>
          </p:cNvPr>
          <p:cNvSpPr/>
          <p:nvPr/>
        </p:nvSpPr>
        <p:spPr>
          <a:xfrm>
            <a:off x="10683104" y="2631222"/>
            <a:ext cx="1362714" cy="39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FCDF2E8-5349-B0B8-2B4F-DC2E419FC250}"/>
              </a:ext>
            </a:extLst>
          </p:cNvPr>
          <p:cNvSpPr/>
          <p:nvPr/>
        </p:nvSpPr>
        <p:spPr>
          <a:xfrm>
            <a:off x="8079310" y="2677874"/>
            <a:ext cx="2388636" cy="3909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239DEB6-DB79-496E-C852-F2A1589DF881}"/>
              </a:ext>
            </a:extLst>
          </p:cNvPr>
          <p:cNvSpPr txBox="1"/>
          <p:nvPr/>
        </p:nvSpPr>
        <p:spPr>
          <a:xfrm>
            <a:off x="8079310" y="3863215"/>
            <a:ext cx="238863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ZPRAVODAJSKÝ WEB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Větší integrace zpravodajského obsahu z vysílání ČRo a publicistiky z nezpravodajských stanic.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Bude klást větší důraz na projekty ČRo a </a:t>
            </a:r>
            <a:r>
              <a:rPr lang="cs-CZ" sz="1400" dirty="0">
                <a:solidFill>
                  <a:prstClr val="black"/>
                </a:solidFill>
              </a:rPr>
              <a:t>promování </a:t>
            </a:r>
            <a:r>
              <a:rPr lang="cs-CZ" sz="1400" dirty="0">
                <a:solidFill>
                  <a:prstClr val="black"/>
                </a:solidFill>
                <a:latin typeface="Arial"/>
              </a:rPr>
              <a:t>značek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ČRo.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40D46FA-82C9-B1B9-3C6A-99F0485F12FE}"/>
              </a:ext>
            </a:extLst>
          </p:cNvPr>
          <p:cNvSpPr/>
          <p:nvPr/>
        </p:nvSpPr>
        <p:spPr>
          <a:xfrm>
            <a:off x="5496009" y="2677874"/>
            <a:ext cx="2388636" cy="3909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7EC01F2-7814-731E-1E0A-9BC9368D1CAB}"/>
              </a:ext>
            </a:extLst>
          </p:cNvPr>
          <p:cNvSpPr txBox="1"/>
          <p:nvPr/>
        </p:nvSpPr>
        <p:spPr>
          <a:xfrm>
            <a:off x="5500951" y="3863215"/>
            <a:ext cx="238863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PILÍŘ ONLINE DISTRIBUCE ČRO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Bude zahrnovat i staniční prezentace a speciální projekty.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Centrum veškerého audio obsahu ČRo,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který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bude využívat také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iROZHLAS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třetí strany.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83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DIGITÁLNÍ SLUŽBY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B2551AC-3A0B-28C6-4A2A-D7121E5C30C4}"/>
              </a:ext>
            </a:extLst>
          </p:cNvPr>
          <p:cNvSpPr/>
          <p:nvPr/>
        </p:nvSpPr>
        <p:spPr>
          <a:xfrm>
            <a:off x="5533402" y="1530210"/>
            <a:ext cx="2388636" cy="2202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mujRozhlas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51451F5B-5433-3C1B-AAA7-4087D1098BBD}"/>
              </a:ext>
            </a:extLst>
          </p:cNvPr>
          <p:cNvSpPr/>
          <p:nvPr/>
        </p:nvSpPr>
        <p:spPr>
          <a:xfrm>
            <a:off x="8137196" y="1530210"/>
            <a:ext cx="2388636" cy="2202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iROZHLAS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64595F9F-B812-E32D-A6FB-60CBF45BAB7B}"/>
              </a:ext>
            </a:extLst>
          </p:cNvPr>
          <p:cNvSpPr/>
          <p:nvPr/>
        </p:nvSpPr>
        <p:spPr>
          <a:xfrm>
            <a:off x="5911221" y="2994819"/>
            <a:ext cx="1558212" cy="2472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AUDIO PILÍŘ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3566F1D-5D72-6469-7AC1-3A2617E19F07}"/>
              </a:ext>
            </a:extLst>
          </p:cNvPr>
          <p:cNvSpPr/>
          <p:nvPr/>
        </p:nvSpPr>
        <p:spPr>
          <a:xfrm>
            <a:off x="8514739" y="2939189"/>
            <a:ext cx="1558212" cy="2472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ZPRAVODAJSTVÍ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F32815DA-37E1-0095-890E-0CF11E69430B}"/>
              </a:ext>
            </a:extLst>
          </p:cNvPr>
          <p:cNvSpPr/>
          <p:nvPr/>
        </p:nvSpPr>
        <p:spPr>
          <a:xfrm>
            <a:off x="10683104" y="2017437"/>
            <a:ext cx="1362714" cy="110101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Rozhlas.cz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8BCB39C-F4EB-D2C6-F65B-4CA8466792E9}"/>
              </a:ext>
            </a:extLst>
          </p:cNvPr>
          <p:cNvSpPr txBox="1"/>
          <p:nvPr/>
        </p:nvSpPr>
        <p:spPr>
          <a:xfrm>
            <a:off x="10683104" y="3863215"/>
            <a:ext cx="13627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ROZCESTNÍK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Bude primárně sloužit jako instituční web a rozcestník.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B03025C-0E34-CF04-4C5F-5B1DD4D53B12}"/>
              </a:ext>
            </a:extLst>
          </p:cNvPr>
          <p:cNvCxnSpPr/>
          <p:nvPr/>
        </p:nvCxnSpPr>
        <p:spPr>
          <a:xfrm>
            <a:off x="5243568" y="1231638"/>
            <a:ext cx="83975" cy="53557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18F44E4-9701-AA0C-4FEA-BD07AAA553CB}"/>
              </a:ext>
            </a:extLst>
          </p:cNvPr>
          <p:cNvSpPr txBox="1"/>
          <p:nvPr/>
        </p:nvSpPr>
        <p:spPr>
          <a:xfrm>
            <a:off x="5521876" y="931809"/>
            <a:ext cx="507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Internetové pilíře ČRo (vlastní platformy)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BE0928-421E-9741-6E13-E8684C827A3C}"/>
              </a:ext>
            </a:extLst>
          </p:cNvPr>
          <p:cNvSpPr/>
          <p:nvPr/>
        </p:nvSpPr>
        <p:spPr>
          <a:xfrm>
            <a:off x="11116532" y="2733504"/>
            <a:ext cx="495857" cy="261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3930231-A610-3233-6F8A-AB50D7C3303E}"/>
              </a:ext>
            </a:extLst>
          </p:cNvPr>
          <p:cNvSpPr/>
          <p:nvPr/>
        </p:nvSpPr>
        <p:spPr>
          <a:xfrm>
            <a:off x="6044436" y="3242403"/>
            <a:ext cx="495857" cy="261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D0B4CE95-F4F0-2586-49B5-2B7E7554486F}"/>
              </a:ext>
            </a:extLst>
          </p:cNvPr>
          <p:cNvSpPr/>
          <p:nvPr/>
        </p:nvSpPr>
        <p:spPr>
          <a:xfrm>
            <a:off x="8634266" y="3186450"/>
            <a:ext cx="495857" cy="261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67BABC84-DF7B-9B60-5C4F-3C3D4C782974}"/>
              </a:ext>
            </a:extLst>
          </p:cNvPr>
          <p:cNvSpPr/>
          <p:nvPr/>
        </p:nvSpPr>
        <p:spPr>
          <a:xfrm>
            <a:off x="6557319" y="3242403"/>
            <a:ext cx="875072" cy="2613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aplikace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38FC6C82-C27D-CCE3-D88C-D10ABDDA2A0D}"/>
              </a:ext>
            </a:extLst>
          </p:cNvPr>
          <p:cNvSpPr/>
          <p:nvPr/>
        </p:nvSpPr>
        <p:spPr>
          <a:xfrm>
            <a:off x="9165211" y="3186596"/>
            <a:ext cx="875072" cy="2613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aplikace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1898956-1FB5-6AC0-CEBF-1F0454145713}"/>
              </a:ext>
            </a:extLst>
          </p:cNvPr>
          <p:cNvSpPr txBox="1"/>
          <p:nvPr/>
        </p:nvSpPr>
        <p:spPr>
          <a:xfrm>
            <a:off x="431318" y="972969"/>
            <a:ext cx="38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Distribuce digitálních služeb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C1C498F1-CFB5-A06C-9E1C-3623ADF0744C}"/>
              </a:ext>
            </a:extLst>
          </p:cNvPr>
          <p:cNvSpPr/>
          <p:nvPr/>
        </p:nvSpPr>
        <p:spPr>
          <a:xfrm>
            <a:off x="2661599" y="3177335"/>
            <a:ext cx="1625257" cy="14795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Třetí strany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9C12D199-F276-5049-080A-43D49A38087C}"/>
              </a:ext>
            </a:extLst>
          </p:cNvPr>
          <p:cNvSpPr/>
          <p:nvPr/>
        </p:nvSpPr>
        <p:spPr>
          <a:xfrm>
            <a:off x="2631700" y="1680344"/>
            <a:ext cx="1714131" cy="16481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Sociální sítě</a:t>
            </a:r>
          </a:p>
        </p:txBody>
      </p:sp>
      <p:pic>
        <p:nvPicPr>
          <p:cNvPr id="43" name="Picture 16" descr="Meta Facebook rebranding concept. Editorial Facebook Logo 4263117 Vector  Art at Vecteezy">
            <a:extLst>
              <a:ext uri="{FF2B5EF4-FFF2-40B4-BE49-F238E27FC236}">
                <a16:creationId xmlns:a16="http://schemas.microsoft.com/office/drawing/2014/main" id="{DD41383D-383C-3A34-17FF-B58D706F1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28184" r="10134" b="27926"/>
          <a:stretch/>
        </p:blipFill>
        <p:spPr bwMode="auto">
          <a:xfrm>
            <a:off x="3752813" y="1573811"/>
            <a:ext cx="746740" cy="1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59-590993_follow-us-on-instagram-logo-png-clipart - Global International  B.V.">
            <a:extLst>
              <a:ext uri="{FF2B5EF4-FFF2-40B4-BE49-F238E27FC236}">
                <a16:creationId xmlns:a16="http://schemas.microsoft.com/office/drawing/2014/main" id="{99E13B36-6A33-4C5A-99A1-FDAFCE7C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23" y="1808943"/>
            <a:ext cx="638517" cy="2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Twitter Logo -LogoLook – logo PNG, SVG free download">
            <a:extLst>
              <a:ext uri="{FF2B5EF4-FFF2-40B4-BE49-F238E27FC236}">
                <a16:creationId xmlns:a16="http://schemas.microsoft.com/office/drawing/2014/main" id="{05E49EC1-B35B-0776-44EE-C7D08A78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09" y="2054033"/>
            <a:ext cx="638517" cy="3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>
            <a:extLst>
              <a:ext uri="{FF2B5EF4-FFF2-40B4-BE49-F238E27FC236}">
                <a16:creationId xmlns:a16="http://schemas.microsoft.com/office/drawing/2014/main" id="{897EDE37-C63F-D3E3-26D9-540626F1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01" y="2480817"/>
            <a:ext cx="545741" cy="1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YouTube mění logo a nabízí nové funkce – oTechnice.cz">
            <a:extLst>
              <a:ext uri="{FF2B5EF4-FFF2-40B4-BE49-F238E27FC236}">
                <a16:creationId xmlns:a16="http://schemas.microsoft.com/office/drawing/2014/main" id="{02E48F65-050D-B285-629E-EEE2DB3A5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20000" r="4255" b="22746"/>
          <a:stretch/>
        </p:blipFill>
        <p:spPr bwMode="auto">
          <a:xfrm>
            <a:off x="4489327" y="2774163"/>
            <a:ext cx="534365" cy="1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IP REDAKCE: Kdo stojí za streamovacím gigantem Spotify a proč je často  kritizováno? – MonsterMusic">
            <a:extLst>
              <a:ext uri="{FF2B5EF4-FFF2-40B4-BE49-F238E27FC236}">
                <a16:creationId xmlns:a16="http://schemas.microsoft.com/office/drawing/2014/main" id="{3CFE18D7-2676-1277-9E88-900C8E382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17937" r="17366" b="27556"/>
          <a:stretch/>
        </p:blipFill>
        <p:spPr bwMode="auto">
          <a:xfrm>
            <a:off x="4180435" y="3209172"/>
            <a:ext cx="737862" cy="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itunes-logo - Appliště">
            <a:extLst>
              <a:ext uri="{FF2B5EF4-FFF2-40B4-BE49-F238E27FC236}">
                <a16:creationId xmlns:a16="http://schemas.microsoft.com/office/drawing/2014/main" id="{7F8FDA85-319A-B4CB-1A33-C22DD2B10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8143" r="4095" b="31333"/>
          <a:stretch/>
        </p:blipFill>
        <p:spPr bwMode="auto">
          <a:xfrm>
            <a:off x="4320657" y="3519877"/>
            <a:ext cx="569035" cy="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Google Podcast dostává grafickou změnu - Dotekomanie.cz">
            <a:extLst>
              <a:ext uri="{FF2B5EF4-FFF2-40B4-BE49-F238E27FC236}">
                <a16:creationId xmlns:a16="http://schemas.microsoft.com/office/drawing/2014/main" id="{D893DAA2-7B37-BC49-758F-C10941411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26630" r="11071" b="35030"/>
          <a:stretch/>
        </p:blipFill>
        <p:spPr bwMode="auto">
          <a:xfrm>
            <a:off x="4203338" y="4406654"/>
            <a:ext cx="943595" cy="2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Youradio Talk - Do práce na kole">
            <a:extLst>
              <a:ext uri="{FF2B5EF4-FFF2-40B4-BE49-F238E27FC236}">
                <a16:creationId xmlns:a16="http://schemas.microsoft.com/office/drawing/2014/main" id="{D86EDF6C-7957-9394-B626-7A028137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60" y="3899622"/>
            <a:ext cx="678766" cy="1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Seznam – najdu tam, co neznám">
            <a:extLst>
              <a:ext uri="{FF2B5EF4-FFF2-40B4-BE49-F238E27FC236}">
                <a16:creationId xmlns:a16="http://schemas.microsoft.com/office/drawing/2014/main" id="{E3C5C6BD-9197-C2BA-73AF-BE6055BF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7071" r="2143" b="33928"/>
          <a:stretch/>
        </p:blipFill>
        <p:spPr bwMode="auto">
          <a:xfrm>
            <a:off x="4305082" y="4138589"/>
            <a:ext cx="678766" cy="2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ál 52">
            <a:extLst>
              <a:ext uri="{FF2B5EF4-FFF2-40B4-BE49-F238E27FC236}">
                <a16:creationId xmlns:a16="http://schemas.microsoft.com/office/drawing/2014/main" id="{1FED8B0D-0B8E-65E0-9752-2B88EF2A06EC}"/>
              </a:ext>
            </a:extLst>
          </p:cNvPr>
          <p:cNvSpPr/>
          <p:nvPr/>
        </p:nvSpPr>
        <p:spPr>
          <a:xfrm>
            <a:off x="446364" y="1869123"/>
            <a:ext cx="2678531" cy="26982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Vlastní platformy ČRo </a:t>
            </a:r>
          </a:p>
        </p:txBody>
      </p:sp>
      <p:pic>
        <p:nvPicPr>
          <p:cNvPr id="54" name="Picture 26" descr="iROZHLAS.cz - iROZHLAS.cz added a new photo.">
            <a:extLst>
              <a:ext uri="{FF2B5EF4-FFF2-40B4-BE49-F238E27FC236}">
                <a16:creationId xmlns:a16="http://schemas.microsoft.com/office/drawing/2014/main" id="{B92BDBB2-8A93-694E-C0B4-7F7E7C83F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11426" r="7777" b="30973"/>
          <a:stretch/>
        </p:blipFill>
        <p:spPr bwMode="auto">
          <a:xfrm>
            <a:off x="230812" y="1745429"/>
            <a:ext cx="544546" cy="3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0" descr="mujRozhlas • Poslouchám, co chci">
            <a:extLst>
              <a:ext uri="{FF2B5EF4-FFF2-40B4-BE49-F238E27FC236}">
                <a16:creationId xmlns:a16="http://schemas.microsoft.com/office/drawing/2014/main" id="{8AEE9F77-18F9-303E-324B-D5BC8EE5D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t="37900" r="27905" b="42529"/>
          <a:stretch/>
        </p:blipFill>
        <p:spPr bwMode="auto">
          <a:xfrm>
            <a:off x="431318" y="2219125"/>
            <a:ext cx="1586937" cy="3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97806F6D-522E-15D3-E5BE-DB0B2C0C26A6}"/>
              </a:ext>
            </a:extLst>
          </p:cNvPr>
          <p:cNvSpPr txBox="1"/>
          <p:nvPr/>
        </p:nvSpPr>
        <p:spPr>
          <a:xfrm>
            <a:off x="105629" y="4723521"/>
            <a:ext cx="5021389" cy="1677382"/>
          </a:xfrm>
          <a:prstGeom prst="rect">
            <a:avLst/>
          </a:prstGeom>
          <a:noFill/>
          <a:ln w="22225" cap="sq" cmpd="dbl">
            <a:noFill/>
            <a:prstDash val="dashDot"/>
            <a:beve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Prioritou je rozvíjet vlastní platformy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jako hlavní nosiče obsahu ČRo,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tím si udržovat distribuční nezávislost na sociálních sítích nebo třetích stranách.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Třetí strany slouží pro oslovování potenciálních nových posluchačů, ale vždy v omezeném publikovaném audio obsahu. Sociální sítě lze využívat pro budování znalosti produktů a nového obsahu. </a:t>
            </a:r>
          </a:p>
        </p:txBody>
      </p:sp>
    </p:spTree>
    <p:extLst>
      <p:ext uri="{BB962C8B-B14F-4D97-AF65-F5344CB8AC3E}">
        <p14:creationId xmlns:p14="http://schemas.microsoft.com/office/powerpoint/2010/main" val="326665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38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Rozvoj internetových pilířů Českého rozhlasu</a:t>
            </a: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2FF8FE96-AF71-0C8A-49EA-B90C02E01D03}"/>
              </a:ext>
            </a:extLst>
          </p:cNvPr>
          <p:cNvSpPr/>
          <p:nvPr/>
        </p:nvSpPr>
        <p:spPr>
          <a:xfrm rot="16200000">
            <a:off x="-394317" y="2225373"/>
            <a:ext cx="224802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mujRozhlas</a:t>
            </a:r>
            <a:endParaRPr lang="cs-CZ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1301413"/>
            <a:ext cx="3293806" cy="5237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5" y="1426053"/>
            <a:ext cx="32938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CÍLE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Kontinuální růst poslechu audio 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 cca 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včetně třetích stran.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roce 2025 plně nahradit pilíř rozhlas.cz s ohledem na poslech audio a prezentace staničního obsahu.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Vybudování nového redakčního systému pro publikování obsahu, změna prostředí webových stránek a změna mobilní aplikace.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Větší akcent na personalizaci, zlepšení nástrojů pro správu a poslech oblíbeného obsahu včetně doporučování.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14BE37CC-4552-4F83-A68B-9BC4C0B37F30}"/>
              </a:ext>
            </a:extLst>
          </p:cNvPr>
          <p:cNvSpPr txBox="1"/>
          <p:nvPr/>
        </p:nvSpPr>
        <p:spPr>
          <a:xfrm>
            <a:off x="1143302" y="1226887"/>
            <a:ext cx="73250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audio portál na českém internetu a primární nástroj pro on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konzumaci obsahu Českého rozhlasu. </a:t>
            </a:r>
          </a:p>
          <a:p>
            <a:pPr>
              <a:spcAft>
                <a:spcPts val="600"/>
              </a:spcAft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2027: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Postupné přebírání role současného hlavního pilíře rozhlas.cz včetně migrace uživatelů.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ID uživatele pro centrální správu a registraci online služeb ČRo.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audio služeb a nástrojů pro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iROZHLAS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třetí strany. </a:t>
            </a:r>
            <a:endParaRPr lang="cs-CZ" strike="sngStrik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 do systémů v automobilech a rozšiřování distribuce přes chytré televize a další adekvátní zařízení.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 zaměřené na technologie pro konzumaci a distribuci audio obsahu a obsahové inovace pro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podcastový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obsah.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Konverze posluchačů živého vysílání k poslechu on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oslovení nových posluchačů z cílové skupiny 25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let.</a:t>
            </a:r>
          </a:p>
        </p:txBody>
      </p:sp>
    </p:spTree>
    <p:extLst>
      <p:ext uri="{BB962C8B-B14F-4D97-AF65-F5344CB8AC3E}">
        <p14:creationId xmlns:p14="http://schemas.microsoft.com/office/powerpoint/2010/main" val="149914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Rozvoj internetových pilířů Českého rozhlasu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66421EC-A406-107D-285E-E3D7D0D72E14}"/>
              </a:ext>
            </a:extLst>
          </p:cNvPr>
          <p:cNvSpPr/>
          <p:nvPr/>
        </p:nvSpPr>
        <p:spPr>
          <a:xfrm rot="16200000">
            <a:off x="-380824" y="2225373"/>
            <a:ext cx="224802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iROZHLAS</a:t>
            </a:r>
            <a:endParaRPr lang="cs-CZ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8681884" y="1301413"/>
            <a:ext cx="3293806" cy="4824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8681885" y="1426053"/>
            <a:ext cx="329380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CÍLE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Personalizace obsahu 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 každého čtenáře.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Zavedení audio verzí článků načítaných syntetickým hlasem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brandová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vazba 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mujRozhlas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iROZHLAS.cz jako „rozcestník“ pro exkluzivní obsah stanic – s důrazem na Radiožurnál a Plus.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iROZHLAS.cz aplikace pro TV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Android 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Tizen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(Samsung).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Rozvoj mobilní aplikace (především s akcentem na audio obsah – propojením s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mujRozhlas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Budování autorského portfolia novinářů z ČRo.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Unikátní volební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obsah: sčítací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aplikace, volební predikce.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1143301" y="1200758"/>
            <a:ext cx="7538583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 důvěryhodným a vyhledávaným zpravodajským serverem. </a:t>
            </a:r>
          </a:p>
          <a:p>
            <a:pPr>
              <a:spcAft>
                <a:spcPts val="600"/>
              </a:spcAft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2027: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Postupné navýšení přebírání zpravodajsko-publicistického obsahu z vysílání a větší prostor pro obsahové speciály všech stanic Českého rozhlasu.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regionálního zpravodajství.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sportovního zpravodajství a podpora Radiožurnálu Sport.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– citované zpravodajství provázané se zpravodajskými stanicemi ČRo.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distribuce on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služeb ČRo – integrace služeb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mujRozhlas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interaktivity obsahu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datařská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zvuková přes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mujRozhlas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nových posluchačů (především z kategorií 25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let 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44 let)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větší podpora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brandů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produktů ČRo. </a:t>
            </a:r>
            <a:endParaRPr lang="cs-CZ" strike="sngStrik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Překročení čtenářského stropu - cca 1,7 milionu RU / měsíc.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514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B43616C-7C91-EAFE-6F77-C65A605EEC59}"/>
              </a:ext>
            </a:extLst>
          </p:cNvPr>
          <p:cNvSpPr/>
          <p:nvPr/>
        </p:nvSpPr>
        <p:spPr>
          <a:xfrm>
            <a:off x="0" y="525780"/>
            <a:ext cx="203200" cy="243840"/>
          </a:xfrm>
          <a:prstGeom prst="rect">
            <a:avLst/>
          </a:prstGeom>
          <a:solidFill>
            <a:srgbClr val="23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48B6D0-4F38-0E90-C7B7-3B533C107C8C}"/>
              </a:ext>
            </a:extLst>
          </p:cNvPr>
          <p:cNvSpPr txBox="1"/>
          <p:nvPr/>
        </p:nvSpPr>
        <p:spPr>
          <a:xfrm>
            <a:off x="431318" y="468495"/>
            <a:ext cx="906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ROZVOJ PROGRAMOVÝCH SLOŽEK Českého rozhlasu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EB732-BC06-44A2-545B-5CCF40133CB0}"/>
              </a:ext>
            </a:extLst>
          </p:cNvPr>
          <p:cNvSpPr/>
          <p:nvPr/>
        </p:nvSpPr>
        <p:spPr>
          <a:xfrm>
            <a:off x="203200" y="3594270"/>
            <a:ext cx="11408955" cy="2776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D2609A-5D9E-0540-2F7C-B4F5134E1C87}"/>
              </a:ext>
            </a:extLst>
          </p:cNvPr>
          <p:cNvSpPr txBox="1"/>
          <p:nvPr/>
        </p:nvSpPr>
        <p:spPr>
          <a:xfrm>
            <a:off x="522849" y="3693255"/>
            <a:ext cx="11089305" cy="263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 Hledání vnitřních zdrojů k úsporám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zpravodajských relací a vybraných programových prvků.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Optimalizace šíření obsahu v závislosti na cílové skupině a distribuční platformě.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 využívání identické služby pro více stanic (např. zábavní, vědecké, historické, kulturní pořady, servisní rubriky).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Uměřenost ve výrobě rozhlasových her, literárně dramatické tvorbě, dokumentů a hudební prvovýrobě (důslednější práce s reprízami).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vztahu výroby, externího prostředí, vydavatelství ČRo a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Radioservisu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C1333D-F42C-614B-BD3A-6FEA4CA79166}"/>
              </a:ext>
            </a:extLst>
          </p:cNvPr>
          <p:cNvSpPr txBox="1"/>
          <p:nvPr/>
        </p:nvSpPr>
        <p:spPr>
          <a:xfrm>
            <a:off x="522850" y="1043518"/>
            <a:ext cx="9794342" cy="340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2027: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NA PRVNÍM MÍSTĚ // AUDIO FIRST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MYSLÍME DIGITÁLNĚ // THINK DIGITAL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POSLUCHAČI PŘEDEVŠÍM // DATA A DISTRIBUCE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INFORMOVAT – VZDĚLÁVAT - BAVIT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HLEDAT SYNERGIE NAPŘÍČ PROGRAMOVÝM PORTFOLIEM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cs-CZ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1056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xt ČRo">
      <a:majorFont>
        <a:latin typeface="Broadway"/>
        <a:ea typeface=""/>
        <a:cs typeface=""/>
      </a:majorFont>
      <a:minorFont>
        <a:latin typeface="Bahnschrif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zentace Č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15803</TotalTime>
  <Words>5931</Words>
  <Application>Microsoft Office PowerPoint</Application>
  <PresentationFormat>Širokoúhlá obrazovka</PresentationFormat>
  <Paragraphs>709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Bahnschrift SemiBold</vt:lpstr>
      <vt:lpstr>Broadway</vt:lpstr>
      <vt:lpstr>Calibri</vt:lpstr>
      <vt:lpstr>Symbol</vt:lpstr>
      <vt:lpstr>Wingdings</vt:lpstr>
      <vt:lpstr>Motiv Office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ROZVOJOVÝ PLÁN VÝROBy A VÝVOJe</vt:lpstr>
      <vt:lpstr>ROZVOJOVÝ PLÁN Archivních a programových fondů</vt:lpstr>
      <vt:lpstr>ROZVOJOVÝ PLÁN techniky a správy</vt:lpstr>
      <vt:lpstr>ROZVOJOVÝ PLÁN techniky a správy</vt:lpstr>
      <vt:lpstr>ROZVOJOVÝ PLÁN techniky a správy</vt:lpstr>
      <vt:lpstr>Prezentace aplikace PowerPoint</vt:lpstr>
      <vt:lpstr>Rozvojový plán EKONOMIKY</vt:lpstr>
      <vt:lpstr>Rozvojový plán Obchodu</vt:lpstr>
      <vt:lpstr>Rozvojový plán KOMUNIKACE</vt:lpstr>
      <vt:lpstr>Rozvojový plán PERSONALISTIKY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Malina</dc:creator>
  <cp:lastModifiedBy>Poliaková Martina</cp:lastModifiedBy>
  <cp:revision>231</cp:revision>
  <cp:lastPrinted>2022-06-06T07:15:35Z</cp:lastPrinted>
  <dcterms:created xsi:type="dcterms:W3CDTF">2022-05-04T10:02:57Z</dcterms:created>
  <dcterms:modified xsi:type="dcterms:W3CDTF">2022-06-17T04:53:37Z</dcterms:modified>
</cp:coreProperties>
</file>